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Lst>
  <p:notesMasterIdLst>
    <p:notesMasterId r:id="rId24"/>
  </p:notesMasterIdLst>
  <p:sldIdLst>
    <p:sldId id="259" r:id="rId5"/>
    <p:sldId id="257" r:id="rId6"/>
    <p:sldId id="264" r:id="rId7"/>
    <p:sldId id="263" r:id="rId8"/>
    <p:sldId id="265" r:id="rId9"/>
    <p:sldId id="258" r:id="rId10"/>
    <p:sldId id="261" r:id="rId11"/>
    <p:sldId id="260" r:id="rId12"/>
    <p:sldId id="262" r:id="rId13"/>
    <p:sldId id="267" r:id="rId14"/>
    <p:sldId id="266" r:id="rId15"/>
    <p:sldId id="268" r:id="rId16"/>
    <p:sldId id="270" r:id="rId17"/>
    <p:sldId id="269" r:id="rId18"/>
    <p:sldId id="271" r:id="rId19"/>
    <p:sldId id="272" r:id="rId20"/>
    <p:sldId id="273" r:id="rId21"/>
    <p:sldId id="274" r:id="rId22"/>
    <p:sldId id="275" r:id="rId23"/>
  </p:sldIdLst>
  <p:sldSz cx="9144000" cy="5143500" type="screen16x9"/>
  <p:notesSz cx="6858000" cy="9144000"/>
  <p:embeddedFontLst>
    <p:embeddedFont>
      <p:font typeface="Bahnschrift Light" panose="020B0502040204020203" pitchFamily="34" charset="0"/>
      <p:regular r:id="rId25"/>
    </p:embeddedFont>
    <p:embeddedFont>
      <p:font typeface="Calibri" panose="020F0502020204030204" pitchFamily="34" charset="0"/>
      <p:regular r:id="rId26"/>
      <p:bold r:id="rId27"/>
      <p:italic r:id="rId28"/>
      <p:boldItalic r:id="rId29"/>
    </p:embeddedFont>
    <p:embeddedFont>
      <p:font typeface="Dancing Script" panose="020B0604020202020204" charset="0"/>
      <p:regular r:id="rId30"/>
      <p:bold r:id="rId31"/>
    </p:embeddedFont>
    <p:embeddedFont>
      <p:font typeface="Exo 2" panose="020B0604020202020204" charset="0"/>
      <p:regular r:id="rId32"/>
      <p:bold r:id="rId33"/>
      <p:italic r:id="rId34"/>
      <p:boldItalic r:id="rId35"/>
    </p:embeddedFont>
    <p:embeddedFont>
      <p:font typeface="Fira Sans Extra Condensed Medium" panose="020B0604020202020204" charset="0"/>
      <p:regular r:id="rId36"/>
      <p:bold r:id="rId37"/>
      <p:italic r:id="rId38"/>
      <p:boldItalic r:id="rId39"/>
    </p:embeddedFont>
    <p:embeddedFont>
      <p:font typeface="Nunito Light" pitchFamily="2" charset="0"/>
      <p:regular r:id="rId40"/>
      <p:italic r:id="rId41"/>
    </p:embeddedFont>
    <p:embeddedFont>
      <p:font typeface="Roboto Condensed Light"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4EC"/>
    <a:srgbClr val="FFFFFF"/>
    <a:srgbClr val="0C9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CF35C2-6EA1-495E-B29E-FBFF6B6D31E6}">
  <a:tblStyle styleId="{1CCF35C2-6EA1-495E-B29E-FBFF6B6D31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16:31:07.237"/>
    </inkml:context>
    <inkml:brush xml:id="br0">
      <inkml:brushProperty name="width" value="0.35" units="cm"/>
      <inkml:brushProperty name="height" value="0.35" units="cm"/>
      <inkml:brushProperty name="color" value="#FF4E00"/>
      <inkml:brushProperty name="inkEffects" value="rainbow"/>
      <inkml:brushProperty name="anchorX" value="6964.93213"/>
      <inkml:brushProperty name="anchorY" value="2532.19849"/>
      <inkml:brushProperty name="scaleFactor" value="0.5"/>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93330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6" r:id="rId4"/>
    <p:sldLayoutId id="2147483657" r:id="rId5"/>
    <p:sldLayoutId id="2147483658" r:id="rId6"/>
    <p:sldLayoutId id="2147483659" r:id="rId7"/>
    <p:sldLayoutId id="2147483660" r:id="rId8"/>
    <p:sldLayoutId id="2147483665" r:id="rId9"/>
    <p:sldLayoutId id="2147483667"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3.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hyperlink" Target="http://www.flexbox.epizy.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0.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465625" y="1679238"/>
            <a:ext cx="5273103" cy="178502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600" dirty="0">
                <a:latin typeface="Dancing Script" pitchFamily="2" charset="0"/>
              </a:rPr>
              <a:t>Flex</a:t>
            </a:r>
            <a:r>
              <a:rPr lang="en-US" sz="6600" dirty="0">
                <a:solidFill>
                  <a:srgbClr val="00B0F0"/>
                </a:solidFill>
                <a:latin typeface="Dancing Script" pitchFamily="2" charset="0"/>
              </a:rPr>
              <a:t>box</a:t>
            </a:r>
            <a:endParaRPr sz="6600" dirty="0">
              <a:solidFill>
                <a:srgbClr val="00B0F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65;p35">
            <a:extLst>
              <a:ext uri="{FF2B5EF4-FFF2-40B4-BE49-F238E27FC236}">
                <a16:creationId xmlns:a16="http://schemas.microsoft.com/office/drawing/2014/main" id="{C387C8B1-E700-4102-8CF6-4562D568C5BA}"/>
              </a:ext>
            </a:extLst>
          </p:cNvPr>
          <p:cNvSpPr txBox="1">
            <a:spLocks/>
          </p:cNvSpPr>
          <p:nvPr/>
        </p:nvSpPr>
        <p:spPr>
          <a:xfrm>
            <a:off x="1964848" y="-13453"/>
            <a:ext cx="52143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sz="4000" dirty="0">
                <a:latin typeface="Dancing Script" pitchFamily="2" charset="0"/>
              </a:rPr>
              <a:t>Détails </a:t>
            </a:r>
            <a:r>
              <a:rPr lang="fr-FR" sz="4000" dirty="0">
                <a:solidFill>
                  <a:srgbClr val="08A4EC"/>
                </a:solidFill>
                <a:latin typeface="Dancing Script" pitchFamily="2" charset="0"/>
              </a:rPr>
              <a:t>administratifs</a:t>
            </a:r>
            <a:endParaRPr lang="fr-FR" sz="4000" dirty="0">
              <a:solidFill>
                <a:srgbClr val="08A4EC"/>
              </a:solidFill>
            </a:endParaRPr>
          </a:p>
        </p:txBody>
      </p:sp>
      <p:sp>
        <p:nvSpPr>
          <p:cNvPr id="12" name="ZoneTexte 11">
            <a:extLst>
              <a:ext uri="{FF2B5EF4-FFF2-40B4-BE49-F238E27FC236}">
                <a16:creationId xmlns:a16="http://schemas.microsoft.com/office/drawing/2014/main" id="{7747D287-6DB3-4C67-883F-74150F262373}"/>
              </a:ext>
            </a:extLst>
          </p:cNvPr>
          <p:cNvSpPr txBox="1"/>
          <p:nvPr/>
        </p:nvSpPr>
        <p:spPr>
          <a:xfrm>
            <a:off x="254872" y="1481716"/>
            <a:ext cx="1592580" cy="338554"/>
          </a:xfrm>
          <a:prstGeom prst="rect">
            <a:avLst/>
          </a:prstGeom>
          <a:noFill/>
        </p:spPr>
        <p:txBody>
          <a:bodyPr wrap="square" rtlCol="0">
            <a:spAutoFit/>
          </a:bodyPr>
          <a:lstStyle/>
          <a:p>
            <a:r>
              <a:rPr lang="en-US" sz="1600" dirty="0">
                <a:latin typeface="Dancing Script" pitchFamily="2" charset="0"/>
              </a:rPr>
              <a:t>Type d’organisme</a:t>
            </a:r>
            <a:endParaRPr lang="fr-FR" sz="1600" dirty="0">
              <a:latin typeface="Dancing Script" pitchFamily="2" charset="0"/>
            </a:endParaRPr>
          </a:p>
        </p:txBody>
      </p:sp>
      <p:sp>
        <p:nvSpPr>
          <p:cNvPr id="13" name="Flèche : droite 12">
            <a:extLst>
              <a:ext uri="{FF2B5EF4-FFF2-40B4-BE49-F238E27FC236}">
                <a16:creationId xmlns:a16="http://schemas.microsoft.com/office/drawing/2014/main" id="{6870EA83-A9B1-43E7-B641-C0C9D760B662}"/>
              </a:ext>
            </a:extLst>
          </p:cNvPr>
          <p:cNvSpPr/>
          <p:nvPr/>
        </p:nvSpPr>
        <p:spPr>
          <a:xfrm>
            <a:off x="2161529" y="1604017"/>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5136984B-579A-4146-AA00-06888437A5E1}"/>
              </a:ext>
            </a:extLst>
          </p:cNvPr>
          <p:cNvSpPr txBox="1"/>
          <p:nvPr/>
        </p:nvSpPr>
        <p:spPr>
          <a:xfrm>
            <a:off x="254872" y="2290099"/>
            <a:ext cx="1592580" cy="338554"/>
          </a:xfrm>
          <a:prstGeom prst="rect">
            <a:avLst/>
          </a:prstGeom>
          <a:noFill/>
        </p:spPr>
        <p:txBody>
          <a:bodyPr wrap="square" rtlCol="0">
            <a:spAutoFit/>
          </a:bodyPr>
          <a:lstStyle/>
          <a:p>
            <a:r>
              <a:rPr lang="fr-FR" sz="1600" dirty="0">
                <a:latin typeface="Dancing Script" pitchFamily="2" charset="0"/>
              </a:rPr>
              <a:t>Statut</a:t>
            </a:r>
            <a:r>
              <a:rPr lang="en-US" sz="1600" dirty="0">
                <a:latin typeface="Dancing Script" pitchFamily="2" charset="0"/>
              </a:rPr>
              <a:t> juridique</a:t>
            </a:r>
            <a:endParaRPr lang="fr-FR" sz="1600" dirty="0">
              <a:latin typeface="Dancing Script" pitchFamily="2" charset="0"/>
            </a:endParaRPr>
          </a:p>
        </p:txBody>
      </p:sp>
      <p:sp>
        <p:nvSpPr>
          <p:cNvPr id="18" name="Flèche : droite 17">
            <a:extLst>
              <a:ext uri="{FF2B5EF4-FFF2-40B4-BE49-F238E27FC236}">
                <a16:creationId xmlns:a16="http://schemas.microsoft.com/office/drawing/2014/main" id="{85C0C6E1-D52A-4F5A-9C34-8C844D45A45A}"/>
              </a:ext>
            </a:extLst>
          </p:cNvPr>
          <p:cNvSpPr/>
          <p:nvPr/>
        </p:nvSpPr>
        <p:spPr>
          <a:xfrm>
            <a:off x="2161529" y="2352187"/>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4059E88C-D5E9-4D8A-B1BC-C5417DE90D4F}"/>
              </a:ext>
            </a:extLst>
          </p:cNvPr>
          <p:cNvSpPr/>
          <p:nvPr/>
        </p:nvSpPr>
        <p:spPr>
          <a:xfrm>
            <a:off x="2161529" y="3100357"/>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AABC143-85C9-4AA8-857F-BAD12EDE6A66}"/>
              </a:ext>
            </a:extLst>
          </p:cNvPr>
          <p:cNvSpPr txBox="1"/>
          <p:nvPr/>
        </p:nvSpPr>
        <p:spPr>
          <a:xfrm>
            <a:off x="254872" y="3098482"/>
            <a:ext cx="1592580" cy="338554"/>
          </a:xfrm>
          <a:prstGeom prst="rect">
            <a:avLst/>
          </a:prstGeom>
          <a:noFill/>
        </p:spPr>
        <p:txBody>
          <a:bodyPr wrap="square" rtlCol="0">
            <a:spAutoFit/>
          </a:bodyPr>
          <a:lstStyle/>
          <a:p>
            <a:r>
              <a:rPr lang="en-US" sz="1600" dirty="0">
                <a:latin typeface="Dancing Script" pitchFamily="2" charset="0"/>
              </a:rPr>
              <a:t>Business plan</a:t>
            </a:r>
            <a:endParaRPr lang="fr-FR" sz="1600" dirty="0">
              <a:latin typeface="Dancing Script" pitchFamily="2" charset="0"/>
            </a:endParaRPr>
          </a:p>
        </p:txBody>
      </p:sp>
      <p:sp>
        <p:nvSpPr>
          <p:cNvPr id="21" name="ZoneTexte 20">
            <a:extLst>
              <a:ext uri="{FF2B5EF4-FFF2-40B4-BE49-F238E27FC236}">
                <a16:creationId xmlns:a16="http://schemas.microsoft.com/office/drawing/2014/main" id="{A5912154-BACF-45F5-9A4E-A59B60557E77}"/>
              </a:ext>
            </a:extLst>
          </p:cNvPr>
          <p:cNvSpPr txBox="1"/>
          <p:nvPr/>
        </p:nvSpPr>
        <p:spPr>
          <a:xfrm>
            <a:off x="3372678" y="1481716"/>
            <a:ext cx="1888435" cy="338554"/>
          </a:xfrm>
          <a:prstGeom prst="rect">
            <a:avLst/>
          </a:prstGeom>
          <a:noFill/>
        </p:spPr>
        <p:txBody>
          <a:bodyPr wrap="square" rtlCol="0">
            <a:spAutoFit/>
          </a:bodyPr>
          <a:lstStyle/>
          <a:p>
            <a:r>
              <a:rPr lang="en-US" sz="1600" dirty="0">
                <a:latin typeface="Dancing Script" pitchFamily="2" charset="0"/>
              </a:rPr>
              <a:t>Entreprise</a:t>
            </a:r>
            <a:endParaRPr lang="fr-FR" sz="1600" dirty="0">
              <a:latin typeface="Dancing Script" pitchFamily="2" charset="0"/>
            </a:endParaRPr>
          </a:p>
        </p:txBody>
      </p:sp>
      <p:sp>
        <p:nvSpPr>
          <p:cNvPr id="22" name="ZoneTexte 21">
            <a:extLst>
              <a:ext uri="{FF2B5EF4-FFF2-40B4-BE49-F238E27FC236}">
                <a16:creationId xmlns:a16="http://schemas.microsoft.com/office/drawing/2014/main" id="{956DD1A2-7638-41DF-8081-4DC83576B980}"/>
              </a:ext>
            </a:extLst>
          </p:cNvPr>
          <p:cNvSpPr txBox="1"/>
          <p:nvPr/>
        </p:nvSpPr>
        <p:spPr>
          <a:xfrm>
            <a:off x="3372678" y="2259321"/>
            <a:ext cx="2939235" cy="338554"/>
          </a:xfrm>
          <a:prstGeom prst="rect">
            <a:avLst/>
          </a:prstGeom>
          <a:noFill/>
        </p:spPr>
        <p:txBody>
          <a:bodyPr wrap="square" rtlCol="0">
            <a:spAutoFit/>
          </a:bodyPr>
          <a:lstStyle/>
          <a:p>
            <a:r>
              <a:rPr lang="en-US" sz="1600" dirty="0">
                <a:latin typeface="Dancing Script" pitchFamily="2" charset="0"/>
              </a:rPr>
              <a:t>SA (Société anonyme) privé</a:t>
            </a:r>
            <a:endParaRPr lang="fr-FR" sz="1600" dirty="0">
              <a:latin typeface="Dancing Script" pitchFamily="2" charset="0"/>
            </a:endParaRPr>
          </a:p>
        </p:txBody>
      </p:sp>
      <p:sp>
        <p:nvSpPr>
          <p:cNvPr id="25" name="ZoneTexte 24">
            <a:extLst>
              <a:ext uri="{FF2B5EF4-FFF2-40B4-BE49-F238E27FC236}">
                <a16:creationId xmlns:a16="http://schemas.microsoft.com/office/drawing/2014/main" id="{EF6B05DB-E419-4593-BD8B-7A6727512676}"/>
              </a:ext>
            </a:extLst>
          </p:cNvPr>
          <p:cNvSpPr txBox="1"/>
          <p:nvPr/>
        </p:nvSpPr>
        <p:spPr>
          <a:xfrm>
            <a:off x="3372678" y="3098481"/>
            <a:ext cx="3498574" cy="1077218"/>
          </a:xfrm>
          <a:prstGeom prst="rect">
            <a:avLst/>
          </a:prstGeom>
          <a:noFill/>
        </p:spPr>
        <p:txBody>
          <a:bodyPr wrap="square" rtlCol="0">
            <a:spAutoFit/>
          </a:bodyPr>
          <a:lstStyle/>
          <a:p>
            <a:r>
              <a:rPr lang="en-US" sz="1600" dirty="0">
                <a:latin typeface="Dancing Script" pitchFamily="2" charset="0"/>
              </a:rPr>
              <a:t>Dans les 5 premières années, devenir n°1 en France en contruisant et installant les </a:t>
            </a:r>
            <a:r>
              <a:rPr lang="fr-FR" sz="1600" dirty="0">
                <a:latin typeface="Dancing Script" pitchFamily="2" charset="0"/>
              </a:rPr>
              <a:t>meilleurs</a:t>
            </a:r>
            <a:r>
              <a:rPr lang="en-US" sz="1600" dirty="0">
                <a:latin typeface="Dancing Script" pitchFamily="2" charset="0"/>
              </a:rPr>
              <a:t> NRO, antennes 5G voire 6G pour s’implanter en Europe puis dans le monde,</a:t>
            </a:r>
            <a:endParaRPr lang="fr-FR" sz="1600" dirty="0">
              <a:latin typeface="Dancing Script" pitchFamily="2" charset="0"/>
            </a:endParaRPr>
          </a:p>
        </p:txBody>
      </p:sp>
      <p:pic>
        <p:nvPicPr>
          <p:cNvPr id="14" name="Image 13" descr="Une image contenant texte&#10;&#10;Description générée automatiquement">
            <a:extLst>
              <a:ext uri="{FF2B5EF4-FFF2-40B4-BE49-F238E27FC236}">
                <a16:creationId xmlns:a16="http://schemas.microsoft.com/office/drawing/2014/main" id="{4D214E30-95B7-4768-91BA-AE40A0AA9446}"/>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Tree>
    <p:extLst>
      <p:ext uri="{BB962C8B-B14F-4D97-AF65-F5344CB8AC3E}">
        <p14:creationId xmlns:p14="http://schemas.microsoft.com/office/powerpoint/2010/main" val="3698097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DE4182-E76F-462C-846A-55C69D3D6B3A}"/>
              </a:ext>
            </a:extLst>
          </p:cNvPr>
          <p:cNvSpPr txBox="1"/>
          <p:nvPr/>
        </p:nvSpPr>
        <p:spPr>
          <a:xfrm>
            <a:off x="3541316" y="932747"/>
            <a:ext cx="2061364" cy="400110"/>
          </a:xfrm>
          <a:prstGeom prst="rect">
            <a:avLst/>
          </a:prstGeom>
          <a:noFill/>
        </p:spPr>
        <p:txBody>
          <a:bodyPr wrap="square">
            <a:spAutoFit/>
          </a:bodyPr>
          <a:lstStyle/>
          <a:p>
            <a:r>
              <a:rPr lang="en-US" sz="2000" dirty="0">
                <a:latin typeface="Dancing Script" pitchFamily="2" charset="0"/>
              </a:rPr>
              <a:t>Reche</a:t>
            </a:r>
            <a:r>
              <a:rPr lang="en-US" sz="2000" dirty="0">
                <a:solidFill>
                  <a:srgbClr val="08A4EC"/>
                </a:solidFill>
                <a:latin typeface="Dancing Script" pitchFamily="2" charset="0"/>
              </a:rPr>
              <a:t>rches</a:t>
            </a:r>
            <a:endParaRPr lang="fr-FR" sz="2000" dirty="0">
              <a:solidFill>
                <a:srgbClr val="08A4EC"/>
              </a:solidFill>
              <a:latin typeface="Dancing Script" pitchFamily="2" charset="0"/>
            </a:endParaRPr>
          </a:p>
        </p:txBody>
      </p:sp>
      <p:sp>
        <p:nvSpPr>
          <p:cNvPr id="5" name="ZoneTexte 4">
            <a:extLst>
              <a:ext uri="{FF2B5EF4-FFF2-40B4-BE49-F238E27FC236}">
                <a16:creationId xmlns:a16="http://schemas.microsoft.com/office/drawing/2014/main" id="{C9F69761-0DA7-422C-AA9C-7885CCE30686}"/>
              </a:ext>
            </a:extLst>
          </p:cNvPr>
          <p:cNvSpPr txBox="1"/>
          <p:nvPr/>
        </p:nvSpPr>
        <p:spPr>
          <a:xfrm>
            <a:off x="424070" y="2279057"/>
            <a:ext cx="4572000" cy="874342"/>
          </a:xfrm>
          <a:prstGeom prst="rect">
            <a:avLst/>
          </a:prstGeom>
          <a:noFill/>
        </p:spPr>
        <p:txBody>
          <a:bodyPr wrap="square">
            <a:spAutoFit/>
          </a:bodyPr>
          <a:lstStyle/>
          <a:p>
            <a:pPr>
              <a:lnSpc>
                <a:spcPct val="107000"/>
              </a:lnSpc>
              <a:spcAft>
                <a:spcPts val="800"/>
              </a:spcAft>
            </a:pPr>
            <a:r>
              <a:rPr lang="fr-FR" sz="1600" dirty="0">
                <a:effectLst/>
                <a:latin typeface="Dancing Script" pitchFamily="2" charset="0"/>
                <a:ea typeface="MS Mincho" panose="02020609040205080304" pitchFamily="49" charset="-128"/>
                <a:cs typeface="Arial" panose="020B0604020202020204" pitchFamily="34" charset="0"/>
              </a:rPr>
              <a:t>Concur</a:t>
            </a:r>
            <a:r>
              <a:rPr lang="fr-FR" sz="1600" dirty="0">
                <a:solidFill>
                  <a:srgbClr val="08A4EC"/>
                </a:solidFill>
                <a:effectLst/>
                <a:latin typeface="Dancing Script" pitchFamily="2" charset="0"/>
                <a:ea typeface="MS Mincho" panose="02020609040205080304" pitchFamily="49" charset="-128"/>
                <a:cs typeface="Arial" panose="020B0604020202020204" pitchFamily="34" charset="0"/>
              </a:rPr>
              <a:t>rence</a:t>
            </a:r>
            <a:r>
              <a:rPr lang="fr-FR" sz="1600" dirty="0">
                <a:effectLst/>
                <a:latin typeface="Dancing Script" pitchFamily="2" charset="0"/>
                <a:ea typeface="MS Mincho" panose="02020609040205080304" pitchFamily="49" charset="-128"/>
                <a:cs typeface="Arial" panose="020B0604020202020204" pitchFamily="34" charset="0"/>
              </a:rPr>
              <a:t> : Du fait de la nature de Flexbox, nos concurrents sont les FAI français (Free, Orange, SFR, Bouygues Telecom).</a:t>
            </a:r>
          </a:p>
        </p:txBody>
      </p:sp>
      <p:sp>
        <p:nvSpPr>
          <p:cNvPr id="7" name="ZoneTexte 6">
            <a:extLst>
              <a:ext uri="{FF2B5EF4-FFF2-40B4-BE49-F238E27FC236}">
                <a16:creationId xmlns:a16="http://schemas.microsoft.com/office/drawing/2014/main" id="{F1581187-A7BE-4677-A3D6-6FFC52B17CD7}"/>
              </a:ext>
            </a:extLst>
          </p:cNvPr>
          <p:cNvSpPr txBox="1"/>
          <p:nvPr/>
        </p:nvSpPr>
        <p:spPr>
          <a:xfrm>
            <a:off x="424070" y="3530693"/>
            <a:ext cx="4572000" cy="1137812"/>
          </a:xfrm>
          <a:prstGeom prst="rect">
            <a:avLst/>
          </a:prstGeom>
          <a:noFill/>
        </p:spPr>
        <p:txBody>
          <a:bodyPr wrap="square">
            <a:spAutoFit/>
          </a:bodyPr>
          <a:lstStyle/>
          <a:p>
            <a:pPr>
              <a:lnSpc>
                <a:spcPct val="107000"/>
              </a:lnSpc>
              <a:spcAft>
                <a:spcPts val="800"/>
              </a:spcAft>
            </a:pPr>
            <a:r>
              <a:rPr lang="fr-FR" sz="1600" dirty="0">
                <a:effectLst/>
                <a:latin typeface="Dancing Script" pitchFamily="2" charset="0"/>
                <a:ea typeface="MS Mincho" panose="02020609040205080304" pitchFamily="49" charset="-128"/>
                <a:cs typeface="Arial" panose="020B0604020202020204" pitchFamily="34" charset="0"/>
              </a:rPr>
              <a:t>Plus</a:t>
            </a:r>
            <a:r>
              <a:rPr lang="fr-FR" sz="1600" dirty="0">
                <a:solidFill>
                  <a:srgbClr val="08A4EC"/>
                </a:solidFill>
                <a:effectLst/>
                <a:latin typeface="Dancing Script" pitchFamily="2" charset="0"/>
                <a:ea typeface="MS Mincho" panose="02020609040205080304" pitchFamily="49" charset="-128"/>
                <a:cs typeface="Arial" panose="020B0604020202020204" pitchFamily="34" charset="0"/>
              </a:rPr>
              <a:t>-value</a:t>
            </a:r>
            <a:r>
              <a:rPr lang="fr-FR" sz="1600" dirty="0">
                <a:effectLst/>
                <a:latin typeface="Dancing Script" pitchFamily="2" charset="0"/>
                <a:ea typeface="MS Mincho" panose="02020609040205080304" pitchFamily="49" charset="-128"/>
                <a:cs typeface="Arial" panose="020B0604020202020204" pitchFamily="34" charset="0"/>
              </a:rPr>
              <a:t> : On aura un très bon SAV [français] (si jamais ça casse), et nous serons les leaders en termes de couverture réseaux, bande passante, débits et tout cela avec un prix qui serait de bonne concurrence.</a:t>
            </a:r>
          </a:p>
        </p:txBody>
      </p:sp>
      <p:pic>
        <p:nvPicPr>
          <p:cNvPr id="29" name="Image 28" descr="Une image contenant texte&#10;&#10;Description générée automatiquement">
            <a:extLst>
              <a:ext uri="{FF2B5EF4-FFF2-40B4-BE49-F238E27FC236}">
                <a16:creationId xmlns:a16="http://schemas.microsoft.com/office/drawing/2014/main" id="{0492EEBC-CB44-42CA-AB4B-EF59BF2D813E}"/>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
        <p:nvSpPr>
          <p:cNvPr id="30" name="Google Shape;165;p35">
            <a:extLst>
              <a:ext uri="{FF2B5EF4-FFF2-40B4-BE49-F238E27FC236}">
                <a16:creationId xmlns:a16="http://schemas.microsoft.com/office/drawing/2014/main" id="{919262D8-9950-4CEE-9EBC-941177448FE9}"/>
              </a:ext>
            </a:extLst>
          </p:cNvPr>
          <p:cNvSpPr txBox="1">
            <a:spLocks/>
          </p:cNvSpPr>
          <p:nvPr/>
        </p:nvSpPr>
        <p:spPr>
          <a:xfrm>
            <a:off x="1964848" y="-13453"/>
            <a:ext cx="52143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sz="4000" dirty="0">
                <a:latin typeface="Dancing Script" pitchFamily="2" charset="0"/>
              </a:rPr>
              <a:t>Détails </a:t>
            </a:r>
            <a:r>
              <a:rPr lang="fr-FR" sz="4000" dirty="0">
                <a:solidFill>
                  <a:srgbClr val="08A4EC"/>
                </a:solidFill>
                <a:latin typeface="Dancing Script" pitchFamily="2" charset="0"/>
              </a:rPr>
              <a:t>administratifs</a:t>
            </a:r>
            <a:endParaRPr lang="fr-FR" sz="4000" dirty="0">
              <a:solidFill>
                <a:srgbClr val="08A4EC"/>
              </a:solidFill>
            </a:endParaRPr>
          </a:p>
        </p:txBody>
      </p:sp>
    </p:spTree>
    <p:extLst>
      <p:ext uri="{BB962C8B-B14F-4D97-AF65-F5344CB8AC3E}">
        <p14:creationId xmlns:p14="http://schemas.microsoft.com/office/powerpoint/2010/main" val="158981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DE4182-E76F-462C-846A-55C69D3D6B3A}"/>
              </a:ext>
            </a:extLst>
          </p:cNvPr>
          <p:cNvSpPr txBox="1"/>
          <p:nvPr/>
        </p:nvSpPr>
        <p:spPr>
          <a:xfrm>
            <a:off x="3541316" y="932747"/>
            <a:ext cx="2061364" cy="400110"/>
          </a:xfrm>
          <a:prstGeom prst="rect">
            <a:avLst/>
          </a:prstGeom>
          <a:noFill/>
        </p:spPr>
        <p:txBody>
          <a:bodyPr wrap="square">
            <a:spAutoFit/>
          </a:bodyPr>
          <a:lstStyle/>
          <a:p>
            <a:r>
              <a:rPr lang="en-US" sz="2000" dirty="0">
                <a:latin typeface="Dancing Script" pitchFamily="2" charset="0"/>
              </a:rPr>
              <a:t>Reche</a:t>
            </a:r>
            <a:r>
              <a:rPr lang="en-US" sz="2000" dirty="0">
                <a:solidFill>
                  <a:srgbClr val="08A4EC"/>
                </a:solidFill>
                <a:latin typeface="Dancing Script" pitchFamily="2" charset="0"/>
              </a:rPr>
              <a:t>rches</a:t>
            </a:r>
            <a:endParaRPr lang="fr-FR" sz="2000" dirty="0">
              <a:solidFill>
                <a:srgbClr val="08A4EC"/>
              </a:solidFill>
              <a:latin typeface="Dancing Script" pitchFamily="2" charset="0"/>
            </a:endParaRPr>
          </a:p>
        </p:txBody>
      </p:sp>
      <p:graphicFrame>
        <p:nvGraphicFramePr>
          <p:cNvPr id="2" name="Tableau 1">
            <a:extLst>
              <a:ext uri="{FF2B5EF4-FFF2-40B4-BE49-F238E27FC236}">
                <a16:creationId xmlns:a16="http://schemas.microsoft.com/office/drawing/2014/main" id="{836432EE-36D7-47E2-850F-8E28D360AA7C}"/>
              </a:ext>
            </a:extLst>
          </p:cNvPr>
          <p:cNvGraphicFramePr>
            <a:graphicFrameLocks noGrp="1"/>
          </p:cNvGraphicFramePr>
          <p:nvPr>
            <p:extLst>
              <p:ext uri="{D42A27DB-BD31-4B8C-83A1-F6EECF244321}">
                <p14:modId xmlns:p14="http://schemas.microsoft.com/office/powerpoint/2010/main" val="2585503022"/>
              </p:ext>
            </p:extLst>
          </p:nvPr>
        </p:nvGraphicFramePr>
        <p:xfrm>
          <a:off x="488452" y="2307605"/>
          <a:ext cx="6207757" cy="1114808"/>
        </p:xfrm>
        <a:graphic>
          <a:graphicData uri="http://schemas.openxmlformats.org/drawingml/2006/table">
            <a:tbl>
              <a:tblPr firstRow="1" firstCol="1" bandRow="1">
                <a:tableStyleId>{1CCF35C2-6EA1-495E-B29E-FBFF6B6D31E6}</a:tableStyleId>
              </a:tblPr>
              <a:tblGrid>
                <a:gridCol w="850018">
                  <a:extLst>
                    <a:ext uri="{9D8B030D-6E8A-4147-A177-3AD203B41FA5}">
                      <a16:colId xmlns:a16="http://schemas.microsoft.com/office/drawing/2014/main" val="991657307"/>
                    </a:ext>
                  </a:extLst>
                </a:gridCol>
                <a:gridCol w="2387211">
                  <a:extLst>
                    <a:ext uri="{9D8B030D-6E8A-4147-A177-3AD203B41FA5}">
                      <a16:colId xmlns:a16="http://schemas.microsoft.com/office/drawing/2014/main" val="4227005965"/>
                    </a:ext>
                  </a:extLst>
                </a:gridCol>
                <a:gridCol w="990600">
                  <a:extLst>
                    <a:ext uri="{9D8B030D-6E8A-4147-A177-3AD203B41FA5}">
                      <a16:colId xmlns:a16="http://schemas.microsoft.com/office/drawing/2014/main" val="558743206"/>
                    </a:ext>
                  </a:extLst>
                </a:gridCol>
                <a:gridCol w="989964">
                  <a:extLst>
                    <a:ext uri="{9D8B030D-6E8A-4147-A177-3AD203B41FA5}">
                      <a16:colId xmlns:a16="http://schemas.microsoft.com/office/drawing/2014/main" val="3410345681"/>
                    </a:ext>
                  </a:extLst>
                </a:gridCol>
                <a:gridCol w="989964">
                  <a:extLst>
                    <a:ext uri="{9D8B030D-6E8A-4147-A177-3AD203B41FA5}">
                      <a16:colId xmlns:a16="http://schemas.microsoft.com/office/drawing/2014/main" val="1308529323"/>
                    </a:ext>
                  </a:extLst>
                </a:gridCol>
              </a:tblGrid>
              <a:tr h="252977">
                <a:tc>
                  <a:txBody>
                    <a:bodyPr/>
                    <a:lstStyle/>
                    <a:p>
                      <a:pPr>
                        <a:lnSpc>
                          <a:spcPct val="107000"/>
                        </a:lnSpc>
                        <a:spcAft>
                          <a:spcPts val="800"/>
                        </a:spcAft>
                      </a:pPr>
                      <a:r>
                        <a:rPr lang="fr-FR" sz="1800">
                          <a:effectLst/>
                        </a:rPr>
                        <a:t> </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dirty="0">
                          <a:effectLst/>
                        </a:rPr>
                        <a:t>Bouygues Telecom</a:t>
                      </a:r>
                      <a:endParaRPr lang="fr-FR" sz="1100" dirty="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Free</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Orange</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SFR</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27896680"/>
                  </a:ext>
                </a:extLst>
              </a:tr>
              <a:tr h="199308">
                <a:tc>
                  <a:txBody>
                    <a:bodyPr/>
                    <a:lstStyle/>
                    <a:p>
                      <a:pPr algn="ctr">
                        <a:lnSpc>
                          <a:spcPct val="107000"/>
                        </a:lnSpc>
                        <a:spcAft>
                          <a:spcPts val="800"/>
                        </a:spcAft>
                      </a:pPr>
                      <a:r>
                        <a:rPr lang="fr-FR" sz="1800">
                          <a:effectLst/>
                        </a:rPr>
                        <a:t>4G</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92%</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90%</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93%</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94%</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46927104"/>
                  </a:ext>
                </a:extLst>
              </a:tr>
              <a:tr h="199308">
                <a:tc>
                  <a:txBody>
                    <a:bodyPr/>
                    <a:lstStyle/>
                    <a:p>
                      <a:pPr algn="ctr">
                        <a:lnSpc>
                          <a:spcPct val="107000"/>
                        </a:lnSpc>
                        <a:spcAft>
                          <a:spcPts val="800"/>
                        </a:spcAft>
                      </a:pPr>
                      <a:r>
                        <a:rPr lang="fr-FR" sz="1800">
                          <a:effectLst/>
                        </a:rPr>
                        <a:t>5G</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39%</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14%</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88%</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55%</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1028901487"/>
                  </a:ext>
                </a:extLst>
              </a:tr>
              <a:tr h="199308">
                <a:tc>
                  <a:txBody>
                    <a:bodyPr/>
                    <a:lstStyle/>
                    <a:p>
                      <a:pPr algn="ctr">
                        <a:lnSpc>
                          <a:spcPct val="107000"/>
                        </a:lnSpc>
                        <a:spcAft>
                          <a:spcPts val="800"/>
                        </a:spcAft>
                      </a:pPr>
                      <a:r>
                        <a:rPr lang="fr-FR" sz="1800">
                          <a:effectLst/>
                        </a:rPr>
                        <a:t>6G</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0%</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0%</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0%</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dirty="0">
                          <a:effectLst/>
                        </a:rPr>
                        <a:t>0%</a:t>
                      </a:r>
                      <a:endParaRPr lang="fr-FR" sz="1100" dirty="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652481582"/>
                  </a:ext>
                </a:extLst>
              </a:tr>
            </a:tbl>
          </a:graphicData>
        </a:graphic>
      </p:graphicFrame>
      <p:graphicFrame>
        <p:nvGraphicFramePr>
          <p:cNvPr id="11" name="Tableau 10">
            <a:extLst>
              <a:ext uri="{FF2B5EF4-FFF2-40B4-BE49-F238E27FC236}">
                <a16:creationId xmlns:a16="http://schemas.microsoft.com/office/drawing/2014/main" id="{711967D1-2A00-47C8-BF58-CF0E9CE1F08A}"/>
              </a:ext>
            </a:extLst>
          </p:cNvPr>
          <p:cNvGraphicFramePr>
            <a:graphicFrameLocks noGrp="1"/>
          </p:cNvGraphicFramePr>
          <p:nvPr>
            <p:extLst>
              <p:ext uri="{D42A27DB-BD31-4B8C-83A1-F6EECF244321}">
                <p14:modId xmlns:p14="http://schemas.microsoft.com/office/powerpoint/2010/main" val="1379474943"/>
              </p:ext>
            </p:extLst>
          </p:nvPr>
        </p:nvGraphicFramePr>
        <p:xfrm>
          <a:off x="488453" y="4086323"/>
          <a:ext cx="6207756" cy="621675"/>
        </p:xfrm>
        <a:graphic>
          <a:graphicData uri="http://schemas.openxmlformats.org/drawingml/2006/table">
            <a:tbl>
              <a:tblPr firstRow="1" firstCol="1" bandRow="1">
                <a:tableStyleId>{1CCF35C2-6EA1-495E-B29E-FBFF6B6D31E6}</a:tableStyleId>
              </a:tblPr>
              <a:tblGrid>
                <a:gridCol w="850017">
                  <a:extLst>
                    <a:ext uri="{9D8B030D-6E8A-4147-A177-3AD203B41FA5}">
                      <a16:colId xmlns:a16="http://schemas.microsoft.com/office/drawing/2014/main" val="1745407515"/>
                    </a:ext>
                  </a:extLst>
                </a:gridCol>
                <a:gridCol w="2272737">
                  <a:extLst>
                    <a:ext uri="{9D8B030D-6E8A-4147-A177-3AD203B41FA5}">
                      <a16:colId xmlns:a16="http://schemas.microsoft.com/office/drawing/2014/main" val="1938654675"/>
                    </a:ext>
                  </a:extLst>
                </a:gridCol>
                <a:gridCol w="956004">
                  <a:extLst>
                    <a:ext uri="{9D8B030D-6E8A-4147-A177-3AD203B41FA5}">
                      <a16:colId xmlns:a16="http://schemas.microsoft.com/office/drawing/2014/main" val="1493430214"/>
                    </a:ext>
                  </a:extLst>
                </a:gridCol>
                <a:gridCol w="1064499">
                  <a:extLst>
                    <a:ext uri="{9D8B030D-6E8A-4147-A177-3AD203B41FA5}">
                      <a16:colId xmlns:a16="http://schemas.microsoft.com/office/drawing/2014/main" val="1368259956"/>
                    </a:ext>
                  </a:extLst>
                </a:gridCol>
                <a:gridCol w="1064499">
                  <a:extLst>
                    <a:ext uri="{9D8B030D-6E8A-4147-A177-3AD203B41FA5}">
                      <a16:colId xmlns:a16="http://schemas.microsoft.com/office/drawing/2014/main" val="1050370134"/>
                    </a:ext>
                  </a:extLst>
                </a:gridCol>
              </a:tblGrid>
              <a:tr h="331156">
                <a:tc>
                  <a:txBody>
                    <a:bodyPr/>
                    <a:lstStyle/>
                    <a:p>
                      <a:pPr>
                        <a:lnSpc>
                          <a:spcPct val="107000"/>
                        </a:lnSpc>
                        <a:spcAft>
                          <a:spcPts val="800"/>
                        </a:spcAft>
                      </a:pPr>
                      <a:r>
                        <a:rPr lang="fr-FR" sz="1800" dirty="0">
                          <a:effectLst/>
                        </a:rPr>
                        <a:t> </a:t>
                      </a:r>
                      <a:endParaRPr lang="fr-FR" sz="1100" dirty="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dirty="0">
                          <a:effectLst/>
                        </a:rPr>
                        <a:t>Bouygues Telecom</a:t>
                      </a:r>
                      <a:endParaRPr lang="fr-FR" sz="1100" dirty="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Free</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Orange</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SFR</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810070876"/>
                  </a:ext>
                </a:extLst>
              </a:tr>
              <a:tr h="290519">
                <a:tc>
                  <a:txBody>
                    <a:bodyPr/>
                    <a:lstStyle/>
                    <a:p>
                      <a:pPr algn="ctr">
                        <a:lnSpc>
                          <a:spcPct val="107000"/>
                        </a:lnSpc>
                        <a:spcAft>
                          <a:spcPts val="800"/>
                        </a:spcAft>
                      </a:pPr>
                      <a:r>
                        <a:rPr lang="fr-FR" sz="1800">
                          <a:effectLst/>
                        </a:rPr>
                        <a:t>Fibre</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29%</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33%</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a:effectLst/>
                        </a:rPr>
                        <a:t>37%</a:t>
                      </a:r>
                      <a:endParaRPr lang="fr-FR" sz="110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tc>
                  <a:txBody>
                    <a:bodyPr/>
                    <a:lstStyle/>
                    <a:p>
                      <a:pPr algn="ctr">
                        <a:lnSpc>
                          <a:spcPct val="107000"/>
                        </a:lnSpc>
                        <a:spcAft>
                          <a:spcPts val="800"/>
                        </a:spcAft>
                      </a:pPr>
                      <a:r>
                        <a:rPr lang="fr-FR" sz="1800" dirty="0">
                          <a:effectLst/>
                        </a:rPr>
                        <a:t>30%</a:t>
                      </a:r>
                      <a:endParaRPr lang="fr-FR" sz="1100" dirty="0">
                        <a:effectLst/>
                        <a:latin typeface="Calibri" panose="020F0502020204030204" pitchFamily="34"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806556412"/>
                  </a:ext>
                </a:extLst>
              </a:tr>
            </a:tbl>
          </a:graphicData>
        </a:graphic>
      </p:graphicFrame>
      <p:sp>
        <p:nvSpPr>
          <p:cNvPr id="16" name="ZoneTexte 15">
            <a:extLst>
              <a:ext uri="{FF2B5EF4-FFF2-40B4-BE49-F238E27FC236}">
                <a16:creationId xmlns:a16="http://schemas.microsoft.com/office/drawing/2014/main" id="{858149F5-5B79-4C62-8C37-4BFDDA18DCE3}"/>
              </a:ext>
            </a:extLst>
          </p:cNvPr>
          <p:cNvSpPr txBox="1"/>
          <p:nvPr/>
        </p:nvSpPr>
        <p:spPr>
          <a:xfrm>
            <a:off x="1056533" y="1775595"/>
            <a:ext cx="5639676" cy="400110"/>
          </a:xfrm>
          <a:prstGeom prst="rect">
            <a:avLst/>
          </a:prstGeom>
          <a:noFill/>
        </p:spPr>
        <p:txBody>
          <a:bodyPr wrap="square">
            <a:spAutoFit/>
          </a:bodyPr>
          <a:lstStyle/>
          <a:p>
            <a:r>
              <a:rPr lang="en-US" sz="2000" dirty="0">
                <a:effectLst/>
                <a:latin typeface="Dancing Script" pitchFamily="2" charset="0"/>
                <a:ea typeface="MS Mincho" panose="02020609040205080304" pitchFamily="49" charset="-128"/>
                <a:cs typeface="Arial" panose="020B0604020202020204" pitchFamily="34" charset="0"/>
              </a:rPr>
              <a:t>Couverture du </a:t>
            </a:r>
            <a:r>
              <a:rPr lang="en-US" sz="2000" dirty="0">
                <a:solidFill>
                  <a:srgbClr val="08A4EC"/>
                </a:solidFill>
                <a:effectLst/>
                <a:latin typeface="Dancing Script" pitchFamily="2" charset="0"/>
                <a:ea typeface="MS Mincho" panose="02020609040205080304" pitchFamily="49" charset="-128"/>
                <a:cs typeface="Arial" panose="020B0604020202020204" pitchFamily="34" charset="0"/>
              </a:rPr>
              <a:t>réseau fran</a:t>
            </a:r>
            <a:r>
              <a:rPr lang="fr-FR" sz="1800" dirty="0">
                <a:solidFill>
                  <a:srgbClr val="08A4EC"/>
                </a:solidFill>
                <a:effectLst/>
                <a:latin typeface="Dancing Script" pitchFamily="2" charset="0"/>
                <a:ea typeface="MS Mincho" panose="02020609040205080304" pitchFamily="49" charset="-128"/>
                <a:cs typeface="Arial" panose="020B0604020202020204" pitchFamily="34" charset="0"/>
              </a:rPr>
              <a:t>çais </a:t>
            </a:r>
            <a:r>
              <a:rPr lang="fr-FR" sz="1800" dirty="0">
                <a:effectLst/>
                <a:latin typeface="Dancing Script" pitchFamily="2" charset="0"/>
                <a:ea typeface="MS Mincho" panose="02020609040205080304" pitchFamily="49" charset="-128"/>
                <a:cs typeface="Arial" panose="020B0604020202020204" pitchFamily="34" charset="0"/>
              </a:rPr>
              <a:t>(sans-fil)</a:t>
            </a:r>
            <a:endParaRPr lang="fr-FR" sz="2000" dirty="0">
              <a:solidFill>
                <a:srgbClr val="08A4EC"/>
              </a:solidFill>
              <a:latin typeface="Dancing Script" pitchFamily="2" charset="0"/>
            </a:endParaRPr>
          </a:p>
        </p:txBody>
      </p:sp>
      <p:sp>
        <p:nvSpPr>
          <p:cNvPr id="17" name="ZoneTexte 16">
            <a:extLst>
              <a:ext uri="{FF2B5EF4-FFF2-40B4-BE49-F238E27FC236}">
                <a16:creationId xmlns:a16="http://schemas.microsoft.com/office/drawing/2014/main" id="{B01F7D34-A26D-4CA5-AC8B-BDACD2AB36A2}"/>
              </a:ext>
            </a:extLst>
          </p:cNvPr>
          <p:cNvSpPr txBox="1"/>
          <p:nvPr/>
        </p:nvSpPr>
        <p:spPr>
          <a:xfrm>
            <a:off x="1056533" y="3554313"/>
            <a:ext cx="5639676" cy="400110"/>
          </a:xfrm>
          <a:prstGeom prst="rect">
            <a:avLst/>
          </a:prstGeom>
          <a:noFill/>
        </p:spPr>
        <p:txBody>
          <a:bodyPr wrap="square">
            <a:spAutoFit/>
          </a:bodyPr>
          <a:lstStyle/>
          <a:p>
            <a:r>
              <a:rPr lang="en-US" sz="2000" dirty="0">
                <a:effectLst/>
                <a:latin typeface="Dancing Script" pitchFamily="2" charset="0"/>
                <a:ea typeface="MS Mincho" panose="02020609040205080304" pitchFamily="49" charset="-128"/>
                <a:cs typeface="Arial" panose="020B0604020202020204" pitchFamily="34" charset="0"/>
              </a:rPr>
              <a:t>Couverture du </a:t>
            </a:r>
            <a:r>
              <a:rPr lang="en-US" sz="2000" dirty="0">
                <a:solidFill>
                  <a:srgbClr val="08A4EC"/>
                </a:solidFill>
                <a:effectLst/>
                <a:latin typeface="Dancing Script" pitchFamily="2" charset="0"/>
                <a:ea typeface="MS Mincho" panose="02020609040205080304" pitchFamily="49" charset="-128"/>
                <a:cs typeface="Arial" panose="020B0604020202020204" pitchFamily="34" charset="0"/>
              </a:rPr>
              <a:t>réseau fran</a:t>
            </a:r>
            <a:r>
              <a:rPr lang="fr-FR" sz="1800" dirty="0">
                <a:solidFill>
                  <a:srgbClr val="08A4EC"/>
                </a:solidFill>
                <a:effectLst/>
                <a:latin typeface="Dancing Script" pitchFamily="2" charset="0"/>
                <a:ea typeface="MS Mincho" panose="02020609040205080304" pitchFamily="49" charset="-128"/>
                <a:cs typeface="Arial" panose="020B0604020202020204" pitchFamily="34" charset="0"/>
              </a:rPr>
              <a:t>çais </a:t>
            </a:r>
            <a:r>
              <a:rPr lang="fr-FR" sz="1800" dirty="0">
                <a:effectLst/>
                <a:latin typeface="Dancing Script" pitchFamily="2" charset="0"/>
                <a:ea typeface="MS Mincho" panose="02020609040205080304" pitchFamily="49" charset="-128"/>
                <a:cs typeface="Arial" panose="020B0604020202020204" pitchFamily="34" charset="0"/>
              </a:rPr>
              <a:t>(filaire)</a:t>
            </a:r>
            <a:endParaRPr lang="fr-FR" sz="2000" dirty="0">
              <a:solidFill>
                <a:srgbClr val="08A4EC"/>
              </a:solidFill>
              <a:latin typeface="Dancing Script" pitchFamily="2" charset="0"/>
            </a:endParaRPr>
          </a:p>
        </p:txBody>
      </p:sp>
      <p:pic>
        <p:nvPicPr>
          <p:cNvPr id="18" name="Image 17" descr="Une image contenant texte&#10;&#10;Description générée automatiquement">
            <a:extLst>
              <a:ext uri="{FF2B5EF4-FFF2-40B4-BE49-F238E27FC236}">
                <a16:creationId xmlns:a16="http://schemas.microsoft.com/office/drawing/2014/main" id="{960AA24E-4964-4C23-B605-C67A68C179DF}"/>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
        <p:nvSpPr>
          <p:cNvPr id="19" name="Google Shape;165;p35">
            <a:extLst>
              <a:ext uri="{FF2B5EF4-FFF2-40B4-BE49-F238E27FC236}">
                <a16:creationId xmlns:a16="http://schemas.microsoft.com/office/drawing/2014/main" id="{4C454CDC-0B07-4C55-8F6F-CAE1FEC20FD9}"/>
              </a:ext>
            </a:extLst>
          </p:cNvPr>
          <p:cNvSpPr txBox="1">
            <a:spLocks/>
          </p:cNvSpPr>
          <p:nvPr/>
        </p:nvSpPr>
        <p:spPr>
          <a:xfrm>
            <a:off x="1964848" y="-13453"/>
            <a:ext cx="52143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sz="4000" dirty="0">
                <a:latin typeface="Dancing Script" pitchFamily="2" charset="0"/>
              </a:rPr>
              <a:t>Détails </a:t>
            </a:r>
            <a:r>
              <a:rPr lang="fr-FR" sz="4000" dirty="0">
                <a:solidFill>
                  <a:srgbClr val="08A4EC"/>
                </a:solidFill>
                <a:latin typeface="Dancing Script" pitchFamily="2" charset="0"/>
              </a:rPr>
              <a:t>administratifs</a:t>
            </a:r>
            <a:endParaRPr lang="fr-FR" sz="4000" dirty="0">
              <a:solidFill>
                <a:srgbClr val="08A4EC"/>
              </a:solidFill>
            </a:endParaRPr>
          </a:p>
        </p:txBody>
      </p:sp>
    </p:spTree>
    <p:extLst>
      <p:ext uri="{BB962C8B-B14F-4D97-AF65-F5344CB8AC3E}">
        <p14:creationId xmlns:p14="http://schemas.microsoft.com/office/powerpoint/2010/main" val="1479116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DE4182-E76F-462C-846A-55C69D3D6B3A}"/>
              </a:ext>
            </a:extLst>
          </p:cNvPr>
          <p:cNvSpPr txBox="1"/>
          <p:nvPr/>
        </p:nvSpPr>
        <p:spPr>
          <a:xfrm>
            <a:off x="3541316" y="932747"/>
            <a:ext cx="2061364" cy="400110"/>
          </a:xfrm>
          <a:prstGeom prst="rect">
            <a:avLst/>
          </a:prstGeom>
          <a:noFill/>
        </p:spPr>
        <p:txBody>
          <a:bodyPr wrap="square">
            <a:spAutoFit/>
          </a:bodyPr>
          <a:lstStyle/>
          <a:p>
            <a:r>
              <a:rPr lang="en-US" sz="2000" dirty="0">
                <a:latin typeface="Dancing Script" pitchFamily="2" charset="0"/>
              </a:rPr>
              <a:t>Reche</a:t>
            </a:r>
            <a:r>
              <a:rPr lang="en-US" sz="2000" dirty="0">
                <a:solidFill>
                  <a:srgbClr val="08A4EC"/>
                </a:solidFill>
                <a:latin typeface="Dancing Script" pitchFamily="2" charset="0"/>
              </a:rPr>
              <a:t>rches</a:t>
            </a:r>
            <a:endParaRPr lang="fr-FR" sz="2000" dirty="0">
              <a:solidFill>
                <a:srgbClr val="08A4EC"/>
              </a:solidFill>
              <a:latin typeface="Dancing Script" pitchFamily="2" charset="0"/>
            </a:endParaRPr>
          </a:p>
        </p:txBody>
      </p:sp>
      <p:pic>
        <p:nvPicPr>
          <p:cNvPr id="29" name="Image 28" descr="Une image contenant texte&#10;&#10;Description générée automatiquement">
            <a:extLst>
              <a:ext uri="{FF2B5EF4-FFF2-40B4-BE49-F238E27FC236}">
                <a16:creationId xmlns:a16="http://schemas.microsoft.com/office/drawing/2014/main" id="{0492EEBC-CB44-42CA-AB4B-EF59BF2D813E}"/>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
        <p:nvSpPr>
          <p:cNvPr id="8" name="ZoneTexte 7">
            <a:extLst>
              <a:ext uri="{FF2B5EF4-FFF2-40B4-BE49-F238E27FC236}">
                <a16:creationId xmlns:a16="http://schemas.microsoft.com/office/drawing/2014/main" id="{E91DD97D-17B8-4347-B2C8-69AF3FFF5390}"/>
              </a:ext>
            </a:extLst>
          </p:cNvPr>
          <p:cNvSpPr txBox="1"/>
          <p:nvPr/>
        </p:nvSpPr>
        <p:spPr>
          <a:xfrm>
            <a:off x="1964848" y="2220567"/>
            <a:ext cx="4572000" cy="1137812"/>
          </a:xfrm>
          <a:prstGeom prst="rect">
            <a:avLst/>
          </a:prstGeom>
          <a:noFill/>
        </p:spPr>
        <p:txBody>
          <a:bodyPr wrap="square">
            <a:spAutoFit/>
          </a:bodyPr>
          <a:lstStyle/>
          <a:p>
            <a:pPr>
              <a:lnSpc>
                <a:spcPct val="107000"/>
              </a:lnSpc>
              <a:spcAft>
                <a:spcPts val="800"/>
              </a:spcAft>
            </a:pPr>
            <a:r>
              <a:rPr lang="fr-FR" sz="1600" dirty="0">
                <a:effectLst/>
                <a:latin typeface="Dancing Script" pitchFamily="2" charset="0"/>
                <a:ea typeface="MS Mincho" panose="02020609040205080304" pitchFamily="49" charset="-128"/>
                <a:cs typeface="Arial" panose="020B0604020202020204" pitchFamily="34" charset="0"/>
              </a:rPr>
              <a:t>Faib</a:t>
            </a:r>
            <a:r>
              <a:rPr lang="fr-FR" sz="1600" dirty="0">
                <a:solidFill>
                  <a:srgbClr val="08A4EC"/>
                </a:solidFill>
                <a:effectLst/>
                <a:latin typeface="Dancing Script" pitchFamily="2" charset="0"/>
                <a:ea typeface="MS Mincho" panose="02020609040205080304" pitchFamily="49" charset="-128"/>
                <a:cs typeface="Arial" panose="020B0604020202020204" pitchFamily="34" charset="0"/>
              </a:rPr>
              <a:t>lesse</a:t>
            </a:r>
            <a:r>
              <a:rPr lang="fr-FR" sz="1600" dirty="0">
                <a:effectLst/>
                <a:latin typeface="Dancing Script" pitchFamily="2" charset="0"/>
                <a:ea typeface="MS Mincho" panose="02020609040205080304" pitchFamily="49" charset="-128"/>
                <a:cs typeface="Arial" panose="020B0604020202020204" pitchFamily="34" charset="0"/>
              </a:rPr>
              <a:t> : Il nous faudra plusieurs gros investisseurs avec pas mal de gens qualifiés et passionnés (on dépassera surement les 35h hebdomadaires pour toutes les constructions de NRO et installation d’antennes 5G et 6G).</a:t>
            </a:r>
          </a:p>
        </p:txBody>
      </p:sp>
      <p:sp>
        <p:nvSpPr>
          <p:cNvPr id="11" name="Google Shape;165;p35">
            <a:extLst>
              <a:ext uri="{FF2B5EF4-FFF2-40B4-BE49-F238E27FC236}">
                <a16:creationId xmlns:a16="http://schemas.microsoft.com/office/drawing/2014/main" id="{57065D09-3C8F-4B0D-822E-371DD76D6900}"/>
              </a:ext>
            </a:extLst>
          </p:cNvPr>
          <p:cNvSpPr txBox="1">
            <a:spLocks/>
          </p:cNvSpPr>
          <p:nvPr/>
        </p:nvSpPr>
        <p:spPr>
          <a:xfrm>
            <a:off x="1964848" y="-13453"/>
            <a:ext cx="52143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sz="4000" dirty="0">
                <a:latin typeface="Dancing Script" pitchFamily="2" charset="0"/>
              </a:rPr>
              <a:t>Détails </a:t>
            </a:r>
            <a:r>
              <a:rPr lang="fr-FR" sz="4000" dirty="0">
                <a:solidFill>
                  <a:srgbClr val="08A4EC"/>
                </a:solidFill>
                <a:latin typeface="Dancing Script" pitchFamily="2" charset="0"/>
              </a:rPr>
              <a:t>administratifs</a:t>
            </a:r>
            <a:endParaRPr lang="fr-FR" sz="4000" dirty="0">
              <a:solidFill>
                <a:srgbClr val="08A4EC"/>
              </a:solidFill>
            </a:endParaRPr>
          </a:p>
        </p:txBody>
      </p:sp>
    </p:spTree>
    <p:extLst>
      <p:ext uri="{BB962C8B-B14F-4D97-AF65-F5344CB8AC3E}">
        <p14:creationId xmlns:p14="http://schemas.microsoft.com/office/powerpoint/2010/main" val="3089749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5;p35">
            <a:extLst>
              <a:ext uri="{FF2B5EF4-FFF2-40B4-BE49-F238E27FC236}">
                <a16:creationId xmlns:a16="http://schemas.microsoft.com/office/drawing/2014/main" id="{23145C9B-3B58-4F9C-A3C6-C2942ECDB5B8}"/>
              </a:ext>
            </a:extLst>
          </p:cNvPr>
          <p:cNvSpPr txBox="1">
            <a:spLocks noGrp="1"/>
          </p:cNvSpPr>
          <p:nvPr>
            <p:ph type="ctrTitle"/>
          </p:nvPr>
        </p:nvSpPr>
        <p:spPr>
          <a:xfrm>
            <a:off x="1964850" y="0"/>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Dancing Script" pitchFamily="2" charset="0"/>
              </a:rPr>
              <a:t>Comment on </a:t>
            </a:r>
            <a:r>
              <a:rPr lang="en" sz="4000" dirty="0">
                <a:solidFill>
                  <a:srgbClr val="08A4EC"/>
                </a:solidFill>
                <a:latin typeface="Dancing Script" pitchFamily="2" charset="0"/>
              </a:rPr>
              <a:t>s’y adhère</a:t>
            </a:r>
            <a:r>
              <a:rPr lang="en" sz="4000" dirty="0">
                <a:latin typeface="Dancing Script" pitchFamily="2" charset="0"/>
              </a:rPr>
              <a:t>?</a:t>
            </a:r>
            <a:endParaRPr sz="4000" dirty="0"/>
          </a:p>
        </p:txBody>
      </p:sp>
      <p:pic>
        <p:nvPicPr>
          <p:cNvPr id="5" name="Image 4" descr="Une image contenant texte&#10;&#10;Description générée automatiquement">
            <a:extLst>
              <a:ext uri="{FF2B5EF4-FFF2-40B4-BE49-F238E27FC236}">
                <a16:creationId xmlns:a16="http://schemas.microsoft.com/office/drawing/2014/main" id="{7BF0D85D-75E9-459F-9D6A-1E6E276468B7}"/>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
        <p:nvSpPr>
          <p:cNvPr id="15" name="ZoneTexte 14">
            <a:extLst>
              <a:ext uri="{FF2B5EF4-FFF2-40B4-BE49-F238E27FC236}">
                <a16:creationId xmlns:a16="http://schemas.microsoft.com/office/drawing/2014/main" id="{3B859F45-7D78-4597-8E28-AD8F2B471472}"/>
              </a:ext>
            </a:extLst>
          </p:cNvPr>
          <p:cNvSpPr txBox="1"/>
          <p:nvPr/>
        </p:nvSpPr>
        <p:spPr>
          <a:xfrm>
            <a:off x="4056659" y="946200"/>
            <a:ext cx="1030682" cy="400110"/>
          </a:xfrm>
          <a:prstGeom prst="rect">
            <a:avLst/>
          </a:prstGeom>
          <a:noFill/>
        </p:spPr>
        <p:txBody>
          <a:bodyPr wrap="square">
            <a:spAutoFit/>
          </a:bodyPr>
          <a:lstStyle/>
          <a:p>
            <a:r>
              <a:rPr lang="en-US" sz="2000" dirty="0">
                <a:latin typeface="Dancing Script" pitchFamily="2" charset="0"/>
              </a:rPr>
              <a:t>De</a:t>
            </a:r>
            <a:r>
              <a:rPr lang="en-US" sz="2000" dirty="0">
                <a:solidFill>
                  <a:srgbClr val="08A4EC"/>
                </a:solidFill>
                <a:latin typeface="Dancing Script" pitchFamily="2" charset="0"/>
              </a:rPr>
              <a:t>vis</a:t>
            </a:r>
            <a:endParaRPr lang="fr-FR" sz="2000" dirty="0">
              <a:solidFill>
                <a:srgbClr val="08A4EC"/>
              </a:solidFill>
              <a:latin typeface="Dancing Script" pitchFamily="2" charset="0"/>
            </a:endParaRPr>
          </a:p>
        </p:txBody>
      </p:sp>
      <p:pic>
        <p:nvPicPr>
          <p:cNvPr id="7" name="Image 6">
            <a:extLst>
              <a:ext uri="{FF2B5EF4-FFF2-40B4-BE49-F238E27FC236}">
                <a16:creationId xmlns:a16="http://schemas.microsoft.com/office/drawing/2014/main" id="{D207739B-9384-47D9-8A0D-6D4C333FD433}"/>
              </a:ext>
            </a:extLst>
          </p:cNvPr>
          <p:cNvPicPr>
            <a:picLocks noChangeAspect="1"/>
          </p:cNvPicPr>
          <p:nvPr/>
        </p:nvPicPr>
        <p:blipFill>
          <a:blip r:embed="rId4"/>
          <a:stretch>
            <a:fillRect/>
          </a:stretch>
        </p:blipFill>
        <p:spPr>
          <a:xfrm>
            <a:off x="1964850" y="1396097"/>
            <a:ext cx="5214300" cy="3747403"/>
          </a:xfrm>
          <a:prstGeom prst="rect">
            <a:avLst/>
          </a:prstGeom>
        </p:spPr>
      </p:pic>
    </p:spTree>
    <p:extLst>
      <p:ext uri="{BB962C8B-B14F-4D97-AF65-F5344CB8AC3E}">
        <p14:creationId xmlns:p14="http://schemas.microsoft.com/office/powerpoint/2010/main" val="1979222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7BF0D85D-75E9-459F-9D6A-1E6E276468B7}"/>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161020" y="4770398"/>
            <a:ext cx="982980" cy="373102"/>
          </a:xfrm>
          <a:prstGeom prst="rect">
            <a:avLst/>
          </a:prstGeom>
          <a:effectLst/>
        </p:spPr>
      </p:pic>
      <p:pic>
        <p:nvPicPr>
          <p:cNvPr id="7" name="Image 6">
            <a:extLst>
              <a:ext uri="{FF2B5EF4-FFF2-40B4-BE49-F238E27FC236}">
                <a16:creationId xmlns:a16="http://schemas.microsoft.com/office/drawing/2014/main" id="{F1FAF87D-3862-4640-977E-3B0863CB15CA}"/>
              </a:ext>
            </a:extLst>
          </p:cNvPr>
          <p:cNvPicPr>
            <a:picLocks noChangeAspect="1"/>
          </p:cNvPicPr>
          <p:nvPr/>
        </p:nvPicPr>
        <p:blipFill>
          <a:blip r:embed="rId4"/>
          <a:stretch>
            <a:fillRect/>
          </a:stretch>
        </p:blipFill>
        <p:spPr>
          <a:xfrm>
            <a:off x="2681616" y="1029514"/>
            <a:ext cx="3780766" cy="4113986"/>
          </a:xfrm>
          <a:prstGeom prst="rect">
            <a:avLst/>
          </a:prstGeom>
        </p:spPr>
      </p:pic>
      <p:sp>
        <p:nvSpPr>
          <p:cNvPr id="11" name="Google Shape;165;p35">
            <a:extLst>
              <a:ext uri="{FF2B5EF4-FFF2-40B4-BE49-F238E27FC236}">
                <a16:creationId xmlns:a16="http://schemas.microsoft.com/office/drawing/2014/main" id="{ED8FEAE9-A291-4226-8475-3E7F50EAE6B2}"/>
              </a:ext>
            </a:extLst>
          </p:cNvPr>
          <p:cNvSpPr txBox="1">
            <a:spLocks/>
          </p:cNvSpPr>
          <p:nvPr/>
        </p:nvSpPr>
        <p:spPr>
          <a:xfrm>
            <a:off x="1964850" y="0"/>
            <a:ext cx="5214300" cy="6705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800"/>
              <a:buFont typeface="Exo 2"/>
              <a:buNone/>
              <a:defRPr sz="28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9pPr>
          </a:lstStyle>
          <a:p>
            <a:r>
              <a:rPr lang="fr-FR" sz="4000">
                <a:latin typeface="Dancing Script" pitchFamily="2" charset="0"/>
              </a:rPr>
              <a:t>Comment on </a:t>
            </a:r>
            <a:r>
              <a:rPr lang="fr-FR" sz="4000">
                <a:solidFill>
                  <a:srgbClr val="08A4EC"/>
                </a:solidFill>
                <a:latin typeface="Dancing Script" pitchFamily="2" charset="0"/>
              </a:rPr>
              <a:t>s’y adhère</a:t>
            </a:r>
            <a:r>
              <a:rPr lang="fr-FR" sz="4000">
                <a:latin typeface="Dancing Script" pitchFamily="2" charset="0"/>
              </a:rPr>
              <a:t>?</a:t>
            </a:r>
            <a:endParaRPr lang="fr-FR" sz="4000" dirty="0"/>
          </a:p>
        </p:txBody>
      </p:sp>
      <p:sp>
        <p:nvSpPr>
          <p:cNvPr id="12" name="ZoneTexte 11">
            <a:extLst>
              <a:ext uri="{FF2B5EF4-FFF2-40B4-BE49-F238E27FC236}">
                <a16:creationId xmlns:a16="http://schemas.microsoft.com/office/drawing/2014/main" id="{A09DA9AE-7A4A-478D-ADD5-FF6A450911B4}"/>
              </a:ext>
            </a:extLst>
          </p:cNvPr>
          <p:cNvSpPr txBox="1"/>
          <p:nvPr/>
        </p:nvSpPr>
        <p:spPr>
          <a:xfrm>
            <a:off x="4128839" y="547923"/>
            <a:ext cx="886321" cy="400110"/>
          </a:xfrm>
          <a:prstGeom prst="rect">
            <a:avLst/>
          </a:prstGeom>
          <a:noFill/>
        </p:spPr>
        <p:txBody>
          <a:bodyPr wrap="square">
            <a:spAutoFit/>
          </a:bodyPr>
          <a:lstStyle/>
          <a:p>
            <a:r>
              <a:rPr lang="en-US" sz="2000" dirty="0">
                <a:latin typeface="Dancing Script" pitchFamily="2" charset="0"/>
              </a:rPr>
              <a:t>Fac</a:t>
            </a:r>
            <a:r>
              <a:rPr lang="en-US" sz="2000" dirty="0">
                <a:solidFill>
                  <a:srgbClr val="08A4EC"/>
                </a:solidFill>
                <a:latin typeface="Dancing Script" pitchFamily="2" charset="0"/>
              </a:rPr>
              <a:t>ture</a:t>
            </a:r>
            <a:endParaRPr lang="fr-FR" sz="2000" dirty="0">
              <a:solidFill>
                <a:srgbClr val="08A4EC"/>
              </a:solidFill>
              <a:latin typeface="Dancing Script" pitchFamily="2" charset="0"/>
            </a:endParaRPr>
          </a:p>
        </p:txBody>
      </p:sp>
    </p:spTree>
    <p:extLst>
      <p:ext uri="{BB962C8B-B14F-4D97-AF65-F5344CB8AC3E}">
        <p14:creationId xmlns:p14="http://schemas.microsoft.com/office/powerpoint/2010/main" val="1417033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5;p35">
            <a:extLst>
              <a:ext uri="{FF2B5EF4-FFF2-40B4-BE49-F238E27FC236}">
                <a16:creationId xmlns:a16="http://schemas.microsoft.com/office/drawing/2014/main" id="{23145C9B-3B58-4F9C-A3C6-C2942ECDB5B8}"/>
              </a:ext>
            </a:extLst>
          </p:cNvPr>
          <p:cNvSpPr txBox="1">
            <a:spLocks noGrp="1"/>
          </p:cNvSpPr>
          <p:nvPr>
            <p:ph type="ctrTitle"/>
          </p:nvPr>
        </p:nvSpPr>
        <p:spPr>
          <a:xfrm>
            <a:off x="1964850" y="0"/>
            <a:ext cx="5214300" cy="6705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Dancing Script" pitchFamily="2" charset="0"/>
              </a:rPr>
              <a:t>Comment on </a:t>
            </a:r>
            <a:r>
              <a:rPr lang="en" sz="4000" dirty="0">
                <a:solidFill>
                  <a:srgbClr val="08A4EC"/>
                </a:solidFill>
                <a:latin typeface="Dancing Script" pitchFamily="2" charset="0"/>
              </a:rPr>
              <a:t>s’y adhère</a:t>
            </a:r>
            <a:r>
              <a:rPr lang="en" sz="4000" dirty="0">
                <a:latin typeface="Dancing Script" pitchFamily="2" charset="0"/>
              </a:rPr>
              <a:t>?</a:t>
            </a:r>
            <a:endParaRPr sz="4000" dirty="0"/>
          </a:p>
        </p:txBody>
      </p:sp>
      <p:pic>
        <p:nvPicPr>
          <p:cNvPr id="5" name="Image 4" descr="Une image contenant texte&#10;&#10;Description générée automatiquement">
            <a:extLst>
              <a:ext uri="{FF2B5EF4-FFF2-40B4-BE49-F238E27FC236}">
                <a16:creationId xmlns:a16="http://schemas.microsoft.com/office/drawing/2014/main" id="{7BF0D85D-75E9-459F-9D6A-1E6E276468B7}"/>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
        <p:nvSpPr>
          <p:cNvPr id="15" name="ZoneTexte 14">
            <a:extLst>
              <a:ext uri="{FF2B5EF4-FFF2-40B4-BE49-F238E27FC236}">
                <a16:creationId xmlns:a16="http://schemas.microsoft.com/office/drawing/2014/main" id="{3B859F45-7D78-4597-8E28-AD8F2B471472}"/>
              </a:ext>
            </a:extLst>
          </p:cNvPr>
          <p:cNvSpPr txBox="1"/>
          <p:nvPr/>
        </p:nvSpPr>
        <p:spPr>
          <a:xfrm>
            <a:off x="3632339" y="634293"/>
            <a:ext cx="1879322" cy="400110"/>
          </a:xfrm>
          <a:prstGeom prst="rect">
            <a:avLst/>
          </a:prstGeom>
          <a:noFill/>
        </p:spPr>
        <p:txBody>
          <a:bodyPr wrap="square">
            <a:spAutoFit/>
          </a:bodyPr>
          <a:lstStyle/>
          <a:p>
            <a:r>
              <a:rPr lang="en-US" sz="2000" dirty="0">
                <a:latin typeface="Dancing Script" pitchFamily="2" charset="0"/>
              </a:rPr>
              <a:t>Bon de </a:t>
            </a:r>
            <a:r>
              <a:rPr lang="en-US" sz="2000" dirty="0">
                <a:solidFill>
                  <a:srgbClr val="08A4EC"/>
                </a:solidFill>
                <a:latin typeface="Dancing Script" pitchFamily="2" charset="0"/>
              </a:rPr>
              <a:t>commande</a:t>
            </a:r>
            <a:endParaRPr lang="fr-FR" sz="2000" dirty="0">
              <a:solidFill>
                <a:srgbClr val="08A4EC"/>
              </a:solidFill>
              <a:latin typeface="Dancing Script" pitchFamily="2" charset="0"/>
            </a:endParaRPr>
          </a:p>
        </p:txBody>
      </p:sp>
      <p:pic>
        <p:nvPicPr>
          <p:cNvPr id="3" name="Image 2">
            <a:extLst>
              <a:ext uri="{FF2B5EF4-FFF2-40B4-BE49-F238E27FC236}">
                <a16:creationId xmlns:a16="http://schemas.microsoft.com/office/drawing/2014/main" id="{8BA1CC57-E452-4123-B56C-6F3C1AA37BD4}"/>
              </a:ext>
            </a:extLst>
          </p:cNvPr>
          <p:cNvPicPr>
            <a:picLocks noChangeAspect="1"/>
          </p:cNvPicPr>
          <p:nvPr/>
        </p:nvPicPr>
        <p:blipFill>
          <a:blip r:embed="rId4"/>
          <a:stretch>
            <a:fillRect/>
          </a:stretch>
        </p:blipFill>
        <p:spPr>
          <a:xfrm>
            <a:off x="3123404" y="1042282"/>
            <a:ext cx="2897191" cy="4101218"/>
          </a:xfrm>
          <a:prstGeom prst="rect">
            <a:avLst/>
          </a:prstGeom>
        </p:spPr>
      </p:pic>
      <p:pic>
        <p:nvPicPr>
          <p:cNvPr id="7" name="Image 6">
            <a:extLst>
              <a:ext uri="{FF2B5EF4-FFF2-40B4-BE49-F238E27FC236}">
                <a16:creationId xmlns:a16="http://schemas.microsoft.com/office/drawing/2014/main" id="{9D832637-F39D-4F9A-9AB9-32EBBA9D17EE}"/>
              </a:ext>
            </a:extLst>
          </p:cNvPr>
          <p:cNvPicPr>
            <a:picLocks noChangeAspect="1"/>
          </p:cNvPicPr>
          <p:nvPr/>
        </p:nvPicPr>
        <p:blipFill>
          <a:blip r:embed="rId5"/>
          <a:stretch>
            <a:fillRect/>
          </a:stretch>
        </p:blipFill>
        <p:spPr>
          <a:xfrm>
            <a:off x="3217943" y="4101218"/>
            <a:ext cx="828791" cy="238158"/>
          </a:xfrm>
          <a:prstGeom prst="rect">
            <a:avLst/>
          </a:prstGeom>
        </p:spPr>
      </p:pic>
    </p:spTree>
    <p:extLst>
      <p:ext uri="{BB962C8B-B14F-4D97-AF65-F5344CB8AC3E}">
        <p14:creationId xmlns:p14="http://schemas.microsoft.com/office/powerpoint/2010/main" val="1070174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7BF0D85D-75E9-459F-9D6A-1E6E276468B7}"/>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161020" y="4770398"/>
            <a:ext cx="982980" cy="373102"/>
          </a:xfrm>
          <a:prstGeom prst="rect">
            <a:avLst/>
          </a:prstGeom>
          <a:effectLst/>
        </p:spPr>
      </p:pic>
      <p:pic>
        <p:nvPicPr>
          <p:cNvPr id="6" name="Image 5" descr="Une image contenant table&#10;&#10;Description générée automatiquement">
            <a:extLst>
              <a:ext uri="{FF2B5EF4-FFF2-40B4-BE49-F238E27FC236}">
                <a16:creationId xmlns:a16="http://schemas.microsoft.com/office/drawing/2014/main" id="{63C0CC12-455A-419F-85F6-34053255AC36}"/>
              </a:ext>
            </a:extLst>
          </p:cNvPr>
          <p:cNvPicPr>
            <a:picLocks noChangeAspect="1"/>
          </p:cNvPicPr>
          <p:nvPr/>
        </p:nvPicPr>
        <p:blipFill>
          <a:blip r:embed="rId4"/>
          <a:stretch>
            <a:fillRect/>
          </a:stretch>
        </p:blipFill>
        <p:spPr>
          <a:xfrm>
            <a:off x="1427656" y="1027934"/>
            <a:ext cx="6186398" cy="4115565"/>
          </a:xfrm>
          <a:prstGeom prst="rect">
            <a:avLst/>
          </a:prstGeom>
        </p:spPr>
      </p:pic>
      <p:sp>
        <p:nvSpPr>
          <p:cNvPr id="8" name="Google Shape;165;p35">
            <a:extLst>
              <a:ext uri="{FF2B5EF4-FFF2-40B4-BE49-F238E27FC236}">
                <a16:creationId xmlns:a16="http://schemas.microsoft.com/office/drawing/2014/main" id="{1605FFD1-4F13-421C-B2BA-ACAEE4A31C02}"/>
              </a:ext>
            </a:extLst>
          </p:cNvPr>
          <p:cNvSpPr txBox="1">
            <a:spLocks/>
          </p:cNvSpPr>
          <p:nvPr/>
        </p:nvSpPr>
        <p:spPr>
          <a:xfrm>
            <a:off x="1964850" y="0"/>
            <a:ext cx="5214300" cy="6705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800"/>
              <a:buFont typeface="Exo 2"/>
              <a:buNone/>
              <a:defRPr sz="28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9pPr>
          </a:lstStyle>
          <a:p>
            <a:r>
              <a:rPr lang="fr-FR" sz="4000" dirty="0">
                <a:latin typeface="Dancing Script" pitchFamily="2" charset="0"/>
              </a:rPr>
              <a:t>Comment on </a:t>
            </a:r>
            <a:r>
              <a:rPr lang="fr-FR" sz="4000" dirty="0">
                <a:solidFill>
                  <a:srgbClr val="08A4EC"/>
                </a:solidFill>
                <a:latin typeface="Dancing Script" pitchFamily="2" charset="0"/>
              </a:rPr>
              <a:t>s’y adhère</a:t>
            </a:r>
            <a:r>
              <a:rPr lang="fr-FR" sz="4000" dirty="0">
                <a:latin typeface="Dancing Script" pitchFamily="2" charset="0"/>
              </a:rPr>
              <a:t>?</a:t>
            </a:r>
            <a:endParaRPr lang="fr-FR" sz="4000" dirty="0"/>
          </a:p>
        </p:txBody>
      </p:sp>
      <p:sp>
        <p:nvSpPr>
          <p:cNvPr id="9" name="ZoneTexte 8">
            <a:extLst>
              <a:ext uri="{FF2B5EF4-FFF2-40B4-BE49-F238E27FC236}">
                <a16:creationId xmlns:a16="http://schemas.microsoft.com/office/drawing/2014/main" id="{CF226907-D842-48A0-AA1B-16669EE5C20C}"/>
              </a:ext>
            </a:extLst>
          </p:cNvPr>
          <p:cNvSpPr txBox="1"/>
          <p:nvPr/>
        </p:nvSpPr>
        <p:spPr>
          <a:xfrm>
            <a:off x="3734421" y="627824"/>
            <a:ext cx="1675157" cy="400110"/>
          </a:xfrm>
          <a:prstGeom prst="rect">
            <a:avLst/>
          </a:prstGeom>
          <a:noFill/>
        </p:spPr>
        <p:txBody>
          <a:bodyPr wrap="square">
            <a:spAutoFit/>
          </a:bodyPr>
          <a:lstStyle/>
          <a:p>
            <a:r>
              <a:rPr lang="en-US" sz="2000" dirty="0">
                <a:latin typeface="Dancing Script" pitchFamily="2" charset="0"/>
              </a:rPr>
              <a:t>Calcul de </a:t>
            </a:r>
            <a:r>
              <a:rPr lang="en-US" sz="2000" dirty="0">
                <a:solidFill>
                  <a:srgbClr val="08A4EC"/>
                </a:solidFill>
                <a:latin typeface="Dancing Script" pitchFamily="2" charset="0"/>
              </a:rPr>
              <a:t>budget</a:t>
            </a:r>
            <a:endParaRPr lang="fr-FR" sz="2000" dirty="0">
              <a:solidFill>
                <a:srgbClr val="08A4EC"/>
              </a:solidFill>
              <a:latin typeface="Dancing Script" pitchFamily="2" charset="0"/>
            </a:endParaRPr>
          </a:p>
        </p:txBody>
      </p:sp>
    </p:spTree>
    <p:extLst>
      <p:ext uri="{BB962C8B-B14F-4D97-AF65-F5344CB8AC3E}">
        <p14:creationId xmlns:p14="http://schemas.microsoft.com/office/powerpoint/2010/main" val="3096581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5;p35">
            <a:extLst>
              <a:ext uri="{FF2B5EF4-FFF2-40B4-BE49-F238E27FC236}">
                <a16:creationId xmlns:a16="http://schemas.microsoft.com/office/drawing/2014/main" id="{8148C720-C03E-4656-A2A2-1E02D646E0F0}"/>
              </a:ext>
            </a:extLst>
          </p:cNvPr>
          <p:cNvSpPr txBox="1">
            <a:spLocks noGrp="1"/>
          </p:cNvSpPr>
          <p:nvPr>
            <p:ph type="ctrTitle"/>
          </p:nvPr>
        </p:nvSpPr>
        <p:spPr>
          <a:xfrm>
            <a:off x="1964850" y="0"/>
            <a:ext cx="623427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solidFill>
                  <a:schemeClr val="bg2"/>
                </a:solidFill>
                <a:latin typeface="Dancing Script" pitchFamily="2" charset="0"/>
              </a:rPr>
              <a:t>Un site codé </a:t>
            </a:r>
            <a:r>
              <a:rPr lang="fr-FR" sz="4000" dirty="0">
                <a:solidFill>
                  <a:srgbClr val="08A4EC"/>
                </a:solidFill>
                <a:latin typeface="Dancing Script" pitchFamily="2" charset="0"/>
              </a:rPr>
              <a:t>à la main quoi </a:t>
            </a:r>
            <a:r>
              <a:rPr lang="fr-FR" sz="4000" dirty="0">
                <a:solidFill>
                  <a:schemeClr val="bg2"/>
                </a:solidFill>
                <a:latin typeface="Dancing Script" pitchFamily="2" charset="0"/>
              </a:rPr>
              <a:t>???</a:t>
            </a:r>
            <a:endParaRPr sz="4000" dirty="0">
              <a:latin typeface="Dancing Script" pitchFamily="2" charset="0"/>
            </a:endParaRPr>
          </a:p>
        </p:txBody>
      </p:sp>
      <p:sp>
        <p:nvSpPr>
          <p:cNvPr id="5" name="ZoneTexte 4">
            <a:extLst>
              <a:ext uri="{FF2B5EF4-FFF2-40B4-BE49-F238E27FC236}">
                <a16:creationId xmlns:a16="http://schemas.microsoft.com/office/drawing/2014/main" id="{3C2D9216-2ACA-433A-807E-B94585B44F84}"/>
              </a:ext>
            </a:extLst>
          </p:cNvPr>
          <p:cNvSpPr txBox="1"/>
          <p:nvPr/>
        </p:nvSpPr>
        <p:spPr>
          <a:xfrm>
            <a:off x="4202432" y="946200"/>
            <a:ext cx="739136" cy="369332"/>
          </a:xfrm>
          <a:prstGeom prst="rect">
            <a:avLst/>
          </a:prstGeom>
          <a:noFill/>
        </p:spPr>
        <p:txBody>
          <a:bodyPr wrap="square">
            <a:spAutoFit/>
          </a:bodyPr>
          <a:lstStyle/>
          <a:p>
            <a:r>
              <a:rPr lang="fr-FR" sz="1800" dirty="0">
                <a:solidFill>
                  <a:schemeClr val="bg2"/>
                </a:solidFill>
              </a:rPr>
              <a:t>S</a:t>
            </a:r>
            <a:r>
              <a:rPr lang="fr-FR" sz="1800" dirty="0">
                <a:solidFill>
                  <a:srgbClr val="08A4EC"/>
                </a:solidFill>
              </a:rPr>
              <a:t>EO</a:t>
            </a:r>
            <a:endParaRPr lang="fr-FR" sz="2000" dirty="0">
              <a:solidFill>
                <a:srgbClr val="08A4EC"/>
              </a:solidFill>
              <a:latin typeface="Dancing Script" pitchFamily="2" charset="0"/>
            </a:endParaRPr>
          </a:p>
        </p:txBody>
      </p:sp>
      <p:pic>
        <p:nvPicPr>
          <p:cNvPr id="1026" name="Picture 2">
            <a:extLst>
              <a:ext uri="{FF2B5EF4-FFF2-40B4-BE49-F238E27FC236}">
                <a16:creationId xmlns:a16="http://schemas.microsoft.com/office/drawing/2014/main" id="{4F64ACA9-5E52-4987-8DB0-F633CDBB0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21" y="1583633"/>
            <a:ext cx="7852558" cy="294198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texte&#10;&#10;Description générée automatiquement">
            <a:extLst>
              <a:ext uri="{FF2B5EF4-FFF2-40B4-BE49-F238E27FC236}">
                <a16:creationId xmlns:a16="http://schemas.microsoft.com/office/drawing/2014/main" id="{8991FAAF-F13F-4FBC-A2D6-0F92AACFA4E9}"/>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Tree>
    <p:extLst>
      <p:ext uri="{BB962C8B-B14F-4D97-AF65-F5344CB8AC3E}">
        <p14:creationId xmlns:p14="http://schemas.microsoft.com/office/powerpoint/2010/main" val="2482725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5;p35">
            <a:extLst>
              <a:ext uri="{FF2B5EF4-FFF2-40B4-BE49-F238E27FC236}">
                <a16:creationId xmlns:a16="http://schemas.microsoft.com/office/drawing/2014/main" id="{6C54058F-A4AD-4A9B-AE59-927C15EF1A0E}"/>
              </a:ext>
            </a:extLst>
          </p:cNvPr>
          <p:cNvSpPr txBox="1">
            <a:spLocks/>
          </p:cNvSpPr>
          <p:nvPr/>
        </p:nvSpPr>
        <p:spPr>
          <a:xfrm>
            <a:off x="1964850" y="0"/>
            <a:ext cx="623427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800"/>
              <a:buFont typeface="Exo 2"/>
              <a:buNone/>
              <a:defRPr sz="28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600"/>
              <a:buFont typeface="Exo 2"/>
              <a:buNone/>
              <a:defRPr sz="1600" b="0" i="0" u="none" strike="noStrike" cap="none">
                <a:solidFill>
                  <a:srgbClr val="000000"/>
                </a:solidFill>
                <a:latin typeface="Exo 2"/>
                <a:ea typeface="Exo 2"/>
                <a:cs typeface="Exo 2"/>
                <a:sym typeface="Exo 2"/>
              </a:defRPr>
            </a:lvl9pPr>
          </a:lstStyle>
          <a:p>
            <a:r>
              <a:rPr lang="fr-FR" sz="4000" dirty="0">
                <a:solidFill>
                  <a:schemeClr val="bg2"/>
                </a:solidFill>
                <a:latin typeface="Dancing Script" pitchFamily="2" charset="0"/>
              </a:rPr>
              <a:t>Un site codé </a:t>
            </a:r>
            <a:r>
              <a:rPr lang="fr-FR" sz="4000" dirty="0">
                <a:solidFill>
                  <a:srgbClr val="08A4EC"/>
                </a:solidFill>
                <a:latin typeface="Dancing Script" pitchFamily="2" charset="0"/>
              </a:rPr>
              <a:t>à la main quoi </a:t>
            </a:r>
            <a:r>
              <a:rPr lang="fr-FR" sz="4000" dirty="0">
                <a:solidFill>
                  <a:schemeClr val="bg2"/>
                </a:solidFill>
                <a:latin typeface="Dancing Script" pitchFamily="2" charset="0"/>
              </a:rPr>
              <a:t>???</a:t>
            </a:r>
            <a:endParaRPr lang="fr-FR" sz="4000" dirty="0">
              <a:latin typeface="Dancing Script" pitchFamily="2" charset="0"/>
            </a:endParaRPr>
          </a:p>
        </p:txBody>
      </p:sp>
      <p:pic>
        <p:nvPicPr>
          <p:cNvPr id="5" name="Image 4" descr="Une image contenant texte&#10;&#10;Description générée automatiquement">
            <a:extLst>
              <a:ext uri="{FF2B5EF4-FFF2-40B4-BE49-F238E27FC236}">
                <a16:creationId xmlns:a16="http://schemas.microsoft.com/office/drawing/2014/main" id="{7594AC34-1DAF-4FBA-939E-A3AFEC2FFF6A}"/>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
        <p:nvSpPr>
          <p:cNvPr id="6" name="ZoneTexte 5">
            <a:extLst>
              <a:ext uri="{FF2B5EF4-FFF2-40B4-BE49-F238E27FC236}">
                <a16:creationId xmlns:a16="http://schemas.microsoft.com/office/drawing/2014/main" id="{CE1C8196-F021-41BA-81EF-1AD91E55B9B3}"/>
              </a:ext>
            </a:extLst>
          </p:cNvPr>
          <p:cNvSpPr txBox="1"/>
          <p:nvPr/>
        </p:nvSpPr>
        <p:spPr>
          <a:xfrm>
            <a:off x="3358080" y="792528"/>
            <a:ext cx="2427840" cy="400110"/>
          </a:xfrm>
          <a:prstGeom prst="rect">
            <a:avLst/>
          </a:prstGeom>
          <a:noFill/>
        </p:spPr>
        <p:txBody>
          <a:bodyPr wrap="square">
            <a:spAutoFit/>
          </a:bodyPr>
          <a:lstStyle/>
          <a:p>
            <a:r>
              <a:rPr lang="en-US" sz="2000" dirty="0">
                <a:latin typeface="Dancing Script" pitchFamily="2" charset="0"/>
              </a:rPr>
              <a:t>Présentation du </a:t>
            </a:r>
            <a:r>
              <a:rPr lang="en-US" sz="2000" dirty="0">
                <a:solidFill>
                  <a:srgbClr val="08A4EC"/>
                </a:solidFill>
                <a:latin typeface="Dancing Script" pitchFamily="2" charset="0"/>
              </a:rPr>
              <a:t>site web</a:t>
            </a:r>
            <a:endParaRPr lang="fr-FR" sz="2000" dirty="0">
              <a:solidFill>
                <a:srgbClr val="08A4EC"/>
              </a:solidFill>
              <a:latin typeface="Dancing Script" pitchFamily="2" charset="0"/>
            </a:endParaRPr>
          </a:p>
        </p:txBody>
      </p:sp>
      <p:sp>
        <p:nvSpPr>
          <p:cNvPr id="7" name="ZoneTexte 6">
            <a:extLst>
              <a:ext uri="{FF2B5EF4-FFF2-40B4-BE49-F238E27FC236}">
                <a16:creationId xmlns:a16="http://schemas.microsoft.com/office/drawing/2014/main" id="{67B22E03-AE01-4106-B856-AFE79E55E816}"/>
              </a:ext>
            </a:extLst>
          </p:cNvPr>
          <p:cNvSpPr txBox="1"/>
          <p:nvPr/>
        </p:nvSpPr>
        <p:spPr>
          <a:xfrm>
            <a:off x="3147391" y="2519744"/>
            <a:ext cx="2638529" cy="707886"/>
          </a:xfrm>
          <a:prstGeom prst="rect">
            <a:avLst/>
          </a:prstGeom>
          <a:noFill/>
        </p:spPr>
        <p:txBody>
          <a:bodyPr wrap="square" rtlCol="0">
            <a:spAutoFit/>
          </a:bodyPr>
          <a:lstStyle/>
          <a:p>
            <a:pPr algn="ctr"/>
            <a:r>
              <a:rPr lang="en-US" sz="2000" dirty="0">
                <a:latin typeface="Dancing Script" pitchFamily="2" charset="0"/>
              </a:rPr>
              <a:t>Voici le site Internet de </a:t>
            </a:r>
            <a:r>
              <a:rPr lang="en-US" sz="2000" dirty="0">
                <a:solidFill>
                  <a:srgbClr val="434343"/>
                </a:solidFill>
                <a:latin typeface="Dancing Script" pitchFamily="2" charset="0"/>
                <a:hlinkClick r:id="rId4">
                  <a:extLst>
                    <a:ext uri="{A12FA001-AC4F-418D-AE19-62706E023703}">
                      <ahyp:hlinkClr xmlns:ahyp="http://schemas.microsoft.com/office/drawing/2018/hyperlinkcolor" val="tx"/>
                    </a:ext>
                  </a:extLst>
                </a:hlinkClick>
              </a:rPr>
              <a:t>Flex</a:t>
            </a:r>
            <a:r>
              <a:rPr lang="en-US" sz="2000" dirty="0">
                <a:solidFill>
                  <a:srgbClr val="08A4EC"/>
                </a:solidFill>
                <a:latin typeface="Dancing Script" pitchFamily="2" charset="0"/>
                <a:hlinkClick r:id="rId4">
                  <a:extLst>
                    <a:ext uri="{A12FA001-AC4F-418D-AE19-62706E023703}">
                      <ahyp:hlinkClr xmlns:ahyp="http://schemas.microsoft.com/office/drawing/2018/hyperlinkcolor" val="tx"/>
                    </a:ext>
                  </a:extLst>
                </a:hlinkClick>
              </a:rPr>
              <a:t>box</a:t>
            </a:r>
            <a:endParaRPr lang="fr-FR" sz="2000" dirty="0">
              <a:solidFill>
                <a:srgbClr val="08A4EC"/>
              </a:solidFill>
              <a:latin typeface="Dancing Script" pitchFamily="2" charset="0"/>
            </a:endParaRPr>
          </a:p>
        </p:txBody>
      </p:sp>
    </p:spTree>
    <p:extLst>
      <p:ext uri="{BB962C8B-B14F-4D97-AF65-F5344CB8AC3E}">
        <p14:creationId xmlns:p14="http://schemas.microsoft.com/office/powerpoint/2010/main" val="256765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307432" y="1508635"/>
            <a:ext cx="6919200" cy="35106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fr-FR" dirty="0">
              <a:solidFill>
                <a:schemeClr val="bg2"/>
              </a:solidFill>
            </a:endParaRPr>
          </a:p>
          <a:p>
            <a:pPr marL="152400" lvl="0" indent="0" algn="l" rtl="0">
              <a:spcBef>
                <a:spcPts val="0"/>
              </a:spcBef>
              <a:spcAft>
                <a:spcPts val="0"/>
              </a:spcAft>
              <a:buSzPts val="1200"/>
              <a:buNone/>
            </a:pPr>
            <a:endParaRPr lang="fr-FR" dirty="0">
              <a:solidFill>
                <a:schemeClr val="bg2"/>
              </a:solidFill>
            </a:endParaRPr>
          </a:p>
          <a:p>
            <a:pPr marL="152400" indent="0">
              <a:buSzPts val="1200"/>
              <a:buNone/>
            </a:pPr>
            <a:r>
              <a:rPr lang="fr-FR" dirty="0">
                <a:solidFill>
                  <a:schemeClr val="bg2"/>
                </a:solidFill>
              </a:rPr>
              <a:t>• Flexbox, c’est qui ? (Rôles, fiche de poste, KBIS)</a:t>
            </a:r>
          </a:p>
          <a:p>
            <a:pPr marL="152400" lvl="0" indent="0" algn="l" rtl="0">
              <a:spcBef>
                <a:spcPts val="0"/>
              </a:spcBef>
              <a:spcAft>
                <a:spcPts val="0"/>
              </a:spcAft>
              <a:buSzPts val="1200"/>
              <a:buNone/>
            </a:pPr>
            <a:endParaRPr lang="fr-FR" dirty="0">
              <a:solidFill>
                <a:schemeClr val="bg2"/>
              </a:solidFill>
            </a:endParaRPr>
          </a:p>
          <a:p>
            <a:pPr marL="152400" indent="0">
              <a:buSzPts val="1200"/>
              <a:buNone/>
            </a:pPr>
            <a:r>
              <a:rPr lang="fr-FR" dirty="0">
                <a:solidFill>
                  <a:schemeClr val="bg2"/>
                </a:solidFill>
              </a:rPr>
              <a:t>• Flexbox, c’est quoi ? (Nom, valeurs, slogan, logo, produits)</a:t>
            </a:r>
          </a:p>
          <a:p>
            <a:pPr marL="152400" lvl="0" indent="0" algn="l" rtl="0">
              <a:spcBef>
                <a:spcPts val="0"/>
              </a:spcBef>
              <a:spcAft>
                <a:spcPts val="0"/>
              </a:spcAft>
              <a:buSzPts val="1200"/>
              <a:buNone/>
            </a:pPr>
            <a:endParaRPr lang="fr-FR" dirty="0">
              <a:solidFill>
                <a:schemeClr val="bg2"/>
              </a:solidFill>
            </a:endParaRPr>
          </a:p>
          <a:p>
            <a:pPr marL="152400" lvl="0" indent="0" algn="l" rtl="0">
              <a:spcBef>
                <a:spcPts val="0"/>
              </a:spcBef>
              <a:spcAft>
                <a:spcPts val="0"/>
              </a:spcAft>
              <a:buSzPts val="1200"/>
              <a:buNone/>
            </a:pPr>
            <a:r>
              <a:rPr lang="fr-FR" dirty="0">
                <a:solidFill>
                  <a:schemeClr val="bg2"/>
                </a:solidFill>
              </a:rPr>
              <a:t>• Détails administratifs (Type d’organisme, statut juridique, business plan, recherches, plus-value)</a:t>
            </a:r>
          </a:p>
          <a:p>
            <a:pPr marL="152400" lvl="0" indent="0" algn="l" rtl="0">
              <a:spcBef>
                <a:spcPts val="0"/>
              </a:spcBef>
              <a:spcAft>
                <a:spcPts val="0"/>
              </a:spcAft>
              <a:buSzPts val="1200"/>
              <a:buNone/>
            </a:pPr>
            <a:endParaRPr lang="fr-FR" dirty="0">
              <a:solidFill>
                <a:schemeClr val="bg2"/>
              </a:solidFill>
            </a:endParaRPr>
          </a:p>
          <a:p>
            <a:pPr marL="152400" lvl="0" indent="0" algn="l" rtl="0">
              <a:spcBef>
                <a:spcPts val="0"/>
              </a:spcBef>
              <a:spcAft>
                <a:spcPts val="0"/>
              </a:spcAft>
              <a:buSzPts val="1200"/>
              <a:buNone/>
            </a:pPr>
            <a:r>
              <a:rPr lang="fr-FR" dirty="0">
                <a:solidFill>
                  <a:schemeClr val="bg2"/>
                </a:solidFill>
              </a:rPr>
              <a:t>• Comment on s’y adhère ? (Exemple site internet avec démarche client [devis, facture, …])</a:t>
            </a:r>
          </a:p>
          <a:p>
            <a:pPr marL="152400" lvl="0" indent="0" algn="l" rtl="0">
              <a:spcBef>
                <a:spcPts val="0"/>
              </a:spcBef>
              <a:spcAft>
                <a:spcPts val="0"/>
              </a:spcAft>
              <a:buSzPts val="1200"/>
              <a:buNone/>
            </a:pPr>
            <a:endParaRPr lang="fr-FR" dirty="0">
              <a:solidFill>
                <a:schemeClr val="bg2"/>
              </a:solidFill>
            </a:endParaRPr>
          </a:p>
          <a:p>
            <a:pPr marL="152400" lvl="0" indent="0" algn="l" rtl="0">
              <a:spcBef>
                <a:spcPts val="0"/>
              </a:spcBef>
              <a:spcAft>
                <a:spcPts val="0"/>
              </a:spcAft>
              <a:buSzPts val="1200"/>
              <a:buNone/>
            </a:pPr>
            <a:r>
              <a:rPr lang="fr-FR" dirty="0">
                <a:solidFill>
                  <a:schemeClr val="bg2"/>
                </a:solidFill>
              </a:rPr>
              <a:t>• Un site codé à la main quoi ??? (Présentation du site, SEO)</a:t>
            </a:r>
          </a:p>
          <a:p>
            <a:pPr marL="152400" lvl="0" indent="0" algn="l" rtl="0">
              <a:spcBef>
                <a:spcPts val="0"/>
              </a:spcBef>
              <a:spcAft>
                <a:spcPts val="0"/>
              </a:spcAft>
              <a:buSzPts val="1200"/>
              <a:buNone/>
            </a:pPr>
            <a:endParaRPr lang="fr-FR" dirty="0">
              <a:solidFill>
                <a:schemeClr val="bg2"/>
              </a:solidFill>
            </a:endParaRPr>
          </a:p>
        </p:txBody>
      </p:sp>
      <p:sp>
        <p:nvSpPr>
          <p:cNvPr id="159" name="Google Shape;159;p34"/>
          <p:cNvSpPr txBox="1">
            <a:spLocks noGrp="1"/>
          </p:cNvSpPr>
          <p:nvPr>
            <p:ph type="ctrTitle"/>
          </p:nvPr>
        </p:nvSpPr>
        <p:spPr>
          <a:xfrm>
            <a:off x="1964850"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latin typeface="Dancing Script" pitchFamily="2" charset="0"/>
              </a:rPr>
              <a:t>Sommaire</a:t>
            </a:r>
            <a:endParaRPr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1964848" y="-13453"/>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Dancing Script" pitchFamily="2" charset="0"/>
              </a:rPr>
              <a:t>Flex</a:t>
            </a:r>
            <a:r>
              <a:rPr lang="en" sz="4000" dirty="0">
                <a:solidFill>
                  <a:srgbClr val="00B0F0"/>
                </a:solidFill>
                <a:latin typeface="Dancing Script" pitchFamily="2" charset="0"/>
              </a:rPr>
              <a:t>box</a:t>
            </a:r>
            <a:r>
              <a:rPr lang="en" sz="4000" dirty="0">
                <a:latin typeface="Dancing Script" pitchFamily="2" charset="0"/>
              </a:rPr>
              <a:t>, c’est qui ?</a:t>
            </a:r>
            <a:endParaRPr sz="4000" dirty="0"/>
          </a:p>
        </p:txBody>
      </p:sp>
      <p:sp>
        <p:nvSpPr>
          <p:cNvPr id="7" name="Flèche : droite 6">
            <a:extLst>
              <a:ext uri="{FF2B5EF4-FFF2-40B4-BE49-F238E27FC236}">
                <a16:creationId xmlns:a16="http://schemas.microsoft.com/office/drawing/2014/main" id="{84CC1B77-5414-4127-AE7B-446CDAF3C91A}"/>
              </a:ext>
            </a:extLst>
          </p:cNvPr>
          <p:cNvSpPr/>
          <p:nvPr/>
        </p:nvSpPr>
        <p:spPr>
          <a:xfrm>
            <a:off x="1433996" y="1617762"/>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Flèche : droite 16">
            <a:extLst>
              <a:ext uri="{FF2B5EF4-FFF2-40B4-BE49-F238E27FC236}">
                <a16:creationId xmlns:a16="http://schemas.microsoft.com/office/drawing/2014/main" id="{4965454F-3D37-400C-B600-19930FEF3E08}"/>
              </a:ext>
            </a:extLst>
          </p:cNvPr>
          <p:cNvSpPr/>
          <p:nvPr/>
        </p:nvSpPr>
        <p:spPr>
          <a:xfrm>
            <a:off x="1433996" y="3031677"/>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descr="Une image contenant texte&#10;&#10;Description générée automatiquement">
            <a:extLst>
              <a:ext uri="{FF2B5EF4-FFF2-40B4-BE49-F238E27FC236}">
                <a16:creationId xmlns:a16="http://schemas.microsoft.com/office/drawing/2014/main" id="{5B0B24D6-17C1-4867-9235-236C4C830267}"/>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
        <p:nvSpPr>
          <p:cNvPr id="11" name="ZoneTexte 10">
            <a:extLst>
              <a:ext uri="{FF2B5EF4-FFF2-40B4-BE49-F238E27FC236}">
                <a16:creationId xmlns:a16="http://schemas.microsoft.com/office/drawing/2014/main" id="{0B132FE4-BCDE-4B29-A817-C8F4C83790F2}"/>
              </a:ext>
            </a:extLst>
          </p:cNvPr>
          <p:cNvSpPr txBox="1"/>
          <p:nvPr/>
        </p:nvSpPr>
        <p:spPr>
          <a:xfrm>
            <a:off x="3866996" y="932747"/>
            <a:ext cx="1127760" cy="400110"/>
          </a:xfrm>
          <a:prstGeom prst="rect">
            <a:avLst/>
          </a:prstGeom>
          <a:noFill/>
        </p:spPr>
        <p:txBody>
          <a:bodyPr wrap="square">
            <a:spAutoFit/>
          </a:bodyPr>
          <a:lstStyle/>
          <a:p>
            <a:r>
              <a:rPr lang="en" sz="2000" dirty="0">
                <a:latin typeface="Dancing Script" pitchFamily="2" charset="0"/>
              </a:rPr>
              <a:t>Les </a:t>
            </a:r>
            <a:r>
              <a:rPr lang="fr-FR" sz="2000" dirty="0">
                <a:latin typeface="Dancing Script" pitchFamily="2" charset="0"/>
              </a:rPr>
              <a:t>Rô</a:t>
            </a:r>
            <a:r>
              <a:rPr lang="fr-FR" sz="2000" dirty="0">
                <a:solidFill>
                  <a:srgbClr val="08A4EC"/>
                </a:solidFill>
                <a:latin typeface="Dancing Script" pitchFamily="2" charset="0"/>
              </a:rPr>
              <a:t>les</a:t>
            </a:r>
          </a:p>
        </p:txBody>
      </p:sp>
      <p:sp>
        <p:nvSpPr>
          <p:cNvPr id="4" name="ZoneTexte 3">
            <a:extLst>
              <a:ext uri="{FF2B5EF4-FFF2-40B4-BE49-F238E27FC236}">
                <a16:creationId xmlns:a16="http://schemas.microsoft.com/office/drawing/2014/main" id="{8C28B64D-D7F3-406A-B282-D6CDA71EF340}"/>
              </a:ext>
            </a:extLst>
          </p:cNvPr>
          <p:cNvSpPr txBox="1"/>
          <p:nvPr/>
        </p:nvSpPr>
        <p:spPr>
          <a:xfrm>
            <a:off x="284921" y="1587390"/>
            <a:ext cx="784860" cy="307777"/>
          </a:xfrm>
          <a:prstGeom prst="rect">
            <a:avLst/>
          </a:prstGeom>
          <a:noFill/>
        </p:spPr>
        <p:txBody>
          <a:bodyPr wrap="square" rtlCol="0">
            <a:spAutoFit/>
          </a:bodyPr>
          <a:lstStyle/>
          <a:p>
            <a:pPr algn="ctr"/>
            <a:r>
              <a:rPr lang="en-US" dirty="0">
                <a:latin typeface="Dancing Script" pitchFamily="2" charset="0"/>
              </a:rPr>
              <a:t>Directeur</a:t>
            </a:r>
            <a:endParaRPr lang="fr-FR" dirty="0">
              <a:latin typeface="Dancing Script" pitchFamily="2" charset="0"/>
            </a:endParaRPr>
          </a:p>
        </p:txBody>
      </p:sp>
      <p:sp>
        <p:nvSpPr>
          <p:cNvPr id="14" name="ZoneTexte 13">
            <a:extLst>
              <a:ext uri="{FF2B5EF4-FFF2-40B4-BE49-F238E27FC236}">
                <a16:creationId xmlns:a16="http://schemas.microsoft.com/office/drawing/2014/main" id="{AEE22CD6-23EC-4E21-B3D4-40B3A730302D}"/>
              </a:ext>
            </a:extLst>
          </p:cNvPr>
          <p:cNvSpPr txBox="1"/>
          <p:nvPr/>
        </p:nvSpPr>
        <p:spPr>
          <a:xfrm>
            <a:off x="284921" y="2187686"/>
            <a:ext cx="903799" cy="523220"/>
          </a:xfrm>
          <a:prstGeom prst="rect">
            <a:avLst/>
          </a:prstGeom>
          <a:noFill/>
        </p:spPr>
        <p:txBody>
          <a:bodyPr wrap="square" rtlCol="0">
            <a:spAutoFit/>
          </a:bodyPr>
          <a:lstStyle/>
          <a:p>
            <a:pPr algn="ctr"/>
            <a:r>
              <a:rPr lang="en-US" dirty="0">
                <a:latin typeface="Dancing Script" pitchFamily="2" charset="0"/>
              </a:rPr>
              <a:t>Ressources humaines</a:t>
            </a:r>
            <a:endParaRPr lang="fr-FR" dirty="0">
              <a:latin typeface="Dancing Script" pitchFamily="2" charset="0"/>
            </a:endParaRPr>
          </a:p>
        </p:txBody>
      </p:sp>
      <p:sp>
        <p:nvSpPr>
          <p:cNvPr id="16" name="ZoneTexte 15">
            <a:extLst>
              <a:ext uri="{FF2B5EF4-FFF2-40B4-BE49-F238E27FC236}">
                <a16:creationId xmlns:a16="http://schemas.microsoft.com/office/drawing/2014/main" id="{1A65D3F1-CBB7-4837-B769-B2BA7C7E0922}"/>
              </a:ext>
            </a:extLst>
          </p:cNvPr>
          <p:cNvSpPr txBox="1"/>
          <p:nvPr/>
        </p:nvSpPr>
        <p:spPr>
          <a:xfrm>
            <a:off x="284922" y="3003426"/>
            <a:ext cx="903798" cy="307777"/>
          </a:xfrm>
          <a:prstGeom prst="rect">
            <a:avLst/>
          </a:prstGeom>
          <a:noFill/>
        </p:spPr>
        <p:txBody>
          <a:bodyPr wrap="square" rtlCol="0">
            <a:spAutoFit/>
          </a:bodyPr>
          <a:lstStyle/>
          <a:p>
            <a:pPr algn="ctr"/>
            <a:r>
              <a:rPr lang="en-US" dirty="0">
                <a:latin typeface="Dancing Script" pitchFamily="2" charset="0"/>
              </a:rPr>
              <a:t>Comptable</a:t>
            </a:r>
            <a:endParaRPr lang="fr-FR" dirty="0">
              <a:latin typeface="Dancing Script" pitchFamily="2" charset="0"/>
            </a:endParaRPr>
          </a:p>
        </p:txBody>
      </p:sp>
      <p:sp>
        <p:nvSpPr>
          <p:cNvPr id="19" name="ZoneTexte 18">
            <a:extLst>
              <a:ext uri="{FF2B5EF4-FFF2-40B4-BE49-F238E27FC236}">
                <a16:creationId xmlns:a16="http://schemas.microsoft.com/office/drawing/2014/main" id="{D292CEEA-0C59-4999-A4C3-18406ACE99DF}"/>
              </a:ext>
            </a:extLst>
          </p:cNvPr>
          <p:cNvSpPr txBox="1"/>
          <p:nvPr/>
        </p:nvSpPr>
        <p:spPr>
          <a:xfrm>
            <a:off x="4430876" y="2879911"/>
            <a:ext cx="987465" cy="307777"/>
          </a:xfrm>
          <a:prstGeom prst="rect">
            <a:avLst/>
          </a:prstGeom>
          <a:noFill/>
        </p:spPr>
        <p:txBody>
          <a:bodyPr wrap="square" rtlCol="0">
            <a:spAutoFit/>
          </a:bodyPr>
          <a:lstStyle/>
          <a:p>
            <a:pPr algn="ctr"/>
            <a:r>
              <a:rPr lang="en-US" dirty="0">
                <a:latin typeface="Dancing Script" pitchFamily="2" charset="0"/>
              </a:rPr>
              <a:t>Technicien</a:t>
            </a:r>
            <a:endParaRPr lang="fr-FR" dirty="0">
              <a:latin typeface="Dancing Script" pitchFamily="2" charset="0"/>
            </a:endParaRPr>
          </a:p>
        </p:txBody>
      </p:sp>
      <p:sp>
        <p:nvSpPr>
          <p:cNvPr id="21" name="ZoneTexte 20">
            <a:extLst>
              <a:ext uri="{FF2B5EF4-FFF2-40B4-BE49-F238E27FC236}">
                <a16:creationId xmlns:a16="http://schemas.microsoft.com/office/drawing/2014/main" id="{9CA0E28D-2EC2-4248-BE95-F7A8373C0920}"/>
              </a:ext>
            </a:extLst>
          </p:cNvPr>
          <p:cNvSpPr txBox="1"/>
          <p:nvPr/>
        </p:nvSpPr>
        <p:spPr>
          <a:xfrm>
            <a:off x="4430875" y="2187686"/>
            <a:ext cx="987466" cy="307777"/>
          </a:xfrm>
          <a:prstGeom prst="rect">
            <a:avLst/>
          </a:prstGeom>
          <a:noFill/>
        </p:spPr>
        <p:txBody>
          <a:bodyPr wrap="square" rtlCol="0">
            <a:spAutoFit/>
          </a:bodyPr>
          <a:lstStyle/>
          <a:p>
            <a:pPr algn="ctr"/>
            <a:r>
              <a:rPr lang="en-US" dirty="0">
                <a:latin typeface="Dancing Script" pitchFamily="2" charset="0"/>
              </a:rPr>
              <a:t>Commercial</a:t>
            </a:r>
            <a:endParaRPr lang="fr-FR" dirty="0">
              <a:latin typeface="Dancing Script" pitchFamily="2" charset="0"/>
            </a:endParaRPr>
          </a:p>
        </p:txBody>
      </p:sp>
      <p:sp>
        <p:nvSpPr>
          <p:cNvPr id="22" name="ZoneTexte 21">
            <a:extLst>
              <a:ext uri="{FF2B5EF4-FFF2-40B4-BE49-F238E27FC236}">
                <a16:creationId xmlns:a16="http://schemas.microsoft.com/office/drawing/2014/main" id="{B17991F0-B4EB-49CA-B544-DEEDE83042DC}"/>
              </a:ext>
            </a:extLst>
          </p:cNvPr>
          <p:cNvSpPr txBox="1"/>
          <p:nvPr/>
        </p:nvSpPr>
        <p:spPr>
          <a:xfrm>
            <a:off x="4430876" y="3563736"/>
            <a:ext cx="987466" cy="523220"/>
          </a:xfrm>
          <a:prstGeom prst="rect">
            <a:avLst/>
          </a:prstGeom>
          <a:noFill/>
        </p:spPr>
        <p:txBody>
          <a:bodyPr wrap="square" rtlCol="0">
            <a:spAutoFit/>
          </a:bodyPr>
          <a:lstStyle/>
          <a:p>
            <a:pPr algn="ctr"/>
            <a:r>
              <a:rPr lang="en-US" dirty="0">
                <a:latin typeface="Dancing Script" pitchFamily="2" charset="0"/>
              </a:rPr>
              <a:t>Developpeur web</a:t>
            </a:r>
            <a:endParaRPr lang="fr-FR" dirty="0">
              <a:latin typeface="Dancing Script" pitchFamily="2" charset="0"/>
            </a:endParaRPr>
          </a:p>
        </p:txBody>
      </p:sp>
      <p:sp>
        <p:nvSpPr>
          <p:cNvPr id="23" name="Flèche : droite 22">
            <a:extLst>
              <a:ext uri="{FF2B5EF4-FFF2-40B4-BE49-F238E27FC236}">
                <a16:creationId xmlns:a16="http://schemas.microsoft.com/office/drawing/2014/main" id="{C2CD0A73-B4E9-41D1-BB5B-D4847858ABE8}"/>
              </a:ext>
            </a:extLst>
          </p:cNvPr>
          <p:cNvSpPr/>
          <p:nvPr/>
        </p:nvSpPr>
        <p:spPr>
          <a:xfrm>
            <a:off x="1433996" y="2325780"/>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Flèche : droite 23">
            <a:extLst>
              <a:ext uri="{FF2B5EF4-FFF2-40B4-BE49-F238E27FC236}">
                <a16:creationId xmlns:a16="http://schemas.microsoft.com/office/drawing/2014/main" id="{6EBF2D20-904C-40F1-935D-A202FE78D511}"/>
              </a:ext>
            </a:extLst>
          </p:cNvPr>
          <p:cNvSpPr/>
          <p:nvPr/>
        </p:nvSpPr>
        <p:spPr>
          <a:xfrm>
            <a:off x="5588595" y="4492993"/>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Flèche : droite 24">
            <a:extLst>
              <a:ext uri="{FF2B5EF4-FFF2-40B4-BE49-F238E27FC236}">
                <a16:creationId xmlns:a16="http://schemas.microsoft.com/office/drawing/2014/main" id="{4658C2AC-DBF6-41E2-B65A-D179C557381D}"/>
              </a:ext>
            </a:extLst>
          </p:cNvPr>
          <p:cNvSpPr/>
          <p:nvPr/>
        </p:nvSpPr>
        <p:spPr>
          <a:xfrm>
            <a:off x="5588595" y="2908161"/>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Flèche : droite 25">
            <a:extLst>
              <a:ext uri="{FF2B5EF4-FFF2-40B4-BE49-F238E27FC236}">
                <a16:creationId xmlns:a16="http://schemas.microsoft.com/office/drawing/2014/main" id="{C094845A-CC26-4F9E-A15A-4A92801F0BB8}"/>
              </a:ext>
            </a:extLst>
          </p:cNvPr>
          <p:cNvSpPr/>
          <p:nvPr/>
        </p:nvSpPr>
        <p:spPr>
          <a:xfrm>
            <a:off x="5588595" y="2225981"/>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F95B67AB-F022-4F77-A8E7-241E8BD6325D}"/>
              </a:ext>
            </a:extLst>
          </p:cNvPr>
          <p:cNvSpPr txBox="1"/>
          <p:nvPr/>
        </p:nvSpPr>
        <p:spPr>
          <a:xfrm>
            <a:off x="4430875" y="4432247"/>
            <a:ext cx="987466" cy="307777"/>
          </a:xfrm>
          <a:prstGeom prst="rect">
            <a:avLst/>
          </a:prstGeom>
          <a:noFill/>
        </p:spPr>
        <p:txBody>
          <a:bodyPr wrap="square" rtlCol="0">
            <a:spAutoFit/>
          </a:bodyPr>
          <a:lstStyle/>
          <a:p>
            <a:pPr algn="ctr"/>
            <a:r>
              <a:rPr lang="en-US" dirty="0">
                <a:latin typeface="Dancing Script" pitchFamily="2" charset="0"/>
              </a:rPr>
              <a:t>Graphiste</a:t>
            </a:r>
            <a:endParaRPr lang="fr-FR" dirty="0">
              <a:latin typeface="Dancing Script" pitchFamily="2" charset="0"/>
            </a:endParaRPr>
          </a:p>
        </p:txBody>
      </p:sp>
      <p:sp>
        <p:nvSpPr>
          <p:cNvPr id="28" name="Flèche : droite 27">
            <a:extLst>
              <a:ext uri="{FF2B5EF4-FFF2-40B4-BE49-F238E27FC236}">
                <a16:creationId xmlns:a16="http://schemas.microsoft.com/office/drawing/2014/main" id="{10B0815F-69B5-4FE3-B71D-7EA1099C611F}"/>
              </a:ext>
            </a:extLst>
          </p:cNvPr>
          <p:cNvSpPr/>
          <p:nvPr/>
        </p:nvSpPr>
        <p:spPr>
          <a:xfrm>
            <a:off x="5588595" y="3701830"/>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8">
            <a:extLst>
              <a:ext uri="{FF2B5EF4-FFF2-40B4-BE49-F238E27FC236}">
                <a16:creationId xmlns:a16="http://schemas.microsoft.com/office/drawing/2014/main" id="{D8A9A05F-2F33-4825-9B4C-4ABC6CA08E0C}"/>
              </a:ext>
            </a:extLst>
          </p:cNvPr>
          <p:cNvCxnSpPr>
            <a:cxnSpLocks/>
          </p:cNvCxnSpPr>
          <p:nvPr/>
        </p:nvCxnSpPr>
        <p:spPr>
          <a:xfrm>
            <a:off x="3931920" y="1468213"/>
            <a:ext cx="0" cy="3241439"/>
          </a:xfrm>
          <a:prstGeom prst="line">
            <a:avLst/>
          </a:prstGeom>
        </p:spPr>
        <p:style>
          <a:lnRef idx="1">
            <a:schemeClr val="dk1"/>
          </a:lnRef>
          <a:fillRef idx="0">
            <a:schemeClr val="dk1"/>
          </a:fillRef>
          <a:effectRef idx="0">
            <a:schemeClr val="dk1"/>
          </a:effectRef>
          <a:fontRef idx="minor">
            <a:schemeClr val="tx1"/>
          </a:fontRef>
        </p:style>
      </p:cxnSp>
      <p:sp>
        <p:nvSpPr>
          <p:cNvPr id="29" name="ZoneTexte 28">
            <a:extLst>
              <a:ext uri="{FF2B5EF4-FFF2-40B4-BE49-F238E27FC236}">
                <a16:creationId xmlns:a16="http://schemas.microsoft.com/office/drawing/2014/main" id="{D973B26A-41D1-418F-BF3C-D36C69DFD037}"/>
              </a:ext>
            </a:extLst>
          </p:cNvPr>
          <p:cNvSpPr txBox="1"/>
          <p:nvPr/>
        </p:nvSpPr>
        <p:spPr>
          <a:xfrm>
            <a:off x="2522351" y="1559232"/>
            <a:ext cx="987466" cy="307777"/>
          </a:xfrm>
          <a:prstGeom prst="rect">
            <a:avLst/>
          </a:prstGeom>
          <a:noFill/>
        </p:spPr>
        <p:txBody>
          <a:bodyPr wrap="square" rtlCol="0">
            <a:spAutoFit/>
          </a:bodyPr>
          <a:lstStyle/>
          <a:p>
            <a:pPr algn="ctr"/>
            <a:r>
              <a:rPr lang="en-US" dirty="0">
                <a:latin typeface="Dancing Script" pitchFamily="2" charset="0"/>
              </a:rPr>
              <a:t>Nolan</a:t>
            </a:r>
            <a:endParaRPr lang="fr-FR" dirty="0">
              <a:latin typeface="Dancing Script" pitchFamily="2" charset="0"/>
            </a:endParaRPr>
          </a:p>
        </p:txBody>
      </p:sp>
      <p:sp>
        <p:nvSpPr>
          <p:cNvPr id="30" name="ZoneTexte 29">
            <a:extLst>
              <a:ext uri="{FF2B5EF4-FFF2-40B4-BE49-F238E27FC236}">
                <a16:creationId xmlns:a16="http://schemas.microsoft.com/office/drawing/2014/main" id="{24E96FA3-C4FD-4DC9-94AE-18108E31790E}"/>
              </a:ext>
            </a:extLst>
          </p:cNvPr>
          <p:cNvSpPr txBox="1"/>
          <p:nvPr/>
        </p:nvSpPr>
        <p:spPr>
          <a:xfrm>
            <a:off x="2522351" y="2295406"/>
            <a:ext cx="987466" cy="307777"/>
          </a:xfrm>
          <a:prstGeom prst="rect">
            <a:avLst/>
          </a:prstGeom>
          <a:noFill/>
        </p:spPr>
        <p:txBody>
          <a:bodyPr wrap="square" rtlCol="0">
            <a:spAutoFit/>
          </a:bodyPr>
          <a:lstStyle/>
          <a:p>
            <a:pPr algn="ctr"/>
            <a:r>
              <a:rPr lang="en-US" dirty="0">
                <a:latin typeface="Dancing Script" pitchFamily="2" charset="0"/>
              </a:rPr>
              <a:t>Ahmed</a:t>
            </a:r>
          </a:p>
        </p:txBody>
      </p:sp>
      <p:sp>
        <p:nvSpPr>
          <p:cNvPr id="31" name="ZoneTexte 30">
            <a:extLst>
              <a:ext uri="{FF2B5EF4-FFF2-40B4-BE49-F238E27FC236}">
                <a16:creationId xmlns:a16="http://schemas.microsoft.com/office/drawing/2014/main" id="{B4D9EFDC-79AB-48A8-9E8B-5844829ACAF8}"/>
              </a:ext>
            </a:extLst>
          </p:cNvPr>
          <p:cNvSpPr txBox="1"/>
          <p:nvPr/>
        </p:nvSpPr>
        <p:spPr>
          <a:xfrm>
            <a:off x="2274808" y="3001303"/>
            <a:ext cx="1486857" cy="307777"/>
          </a:xfrm>
          <a:prstGeom prst="rect">
            <a:avLst/>
          </a:prstGeom>
          <a:noFill/>
        </p:spPr>
        <p:txBody>
          <a:bodyPr wrap="square" rtlCol="0">
            <a:spAutoFit/>
          </a:bodyPr>
          <a:lstStyle/>
          <a:p>
            <a:pPr algn="ctr"/>
            <a:r>
              <a:rPr lang="en-US" dirty="0">
                <a:latin typeface="Dancing Script" pitchFamily="2" charset="0"/>
              </a:rPr>
              <a:t>Jérémie et Ahmed</a:t>
            </a:r>
            <a:endParaRPr lang="fr-FR" dirty="0">
              <a:latin typeface="Dancing Script" pitchFamily="2" charset="0"/>
            </a:endParaRPr>
          </a:p>
        </p:txBody>
      </p:sp>
      <p:sp>
        <p:nvSpPr>
          <p:cNvPr id="32" name="ZoneTexte 31">
            <a:extLst>
              <a:ext uri="{FF2B5EF4-FFF2-40B4-BE49-F238E27FC236}">
                <a16:creationId xmlns:a16="http://schemas.microsoft.com/office/drawing/2014/main" id="{279C0F8A-F51F-4383-8919-DBF81A1A4C7F}"/>
              </a:ext>
            </a:extLst>
          </p:cNvPr>
          <p:cNvSpPr txBox="1"/>
          <p:nvPr/>
        </p:nvSpPr>
        <p:spPr>
          <a:xfrm>
            <a:off x="6429408" y="2141517"/>
            <a:ext cx="987466" cy="307777"/>
          </a:xfrm>
          <a:prstGeom prst="rect">
            <a:avLst/>
          </a:prstGeom>
          <a:noFill/>
        </p:spPr>
        <p:txBody>
          <a:bodyPr wrap="square" rtlCol="0">
            <a:spAutoFit/>
          </a:bodyPr>
          <a:lstStyle/>
          <a:p>
            <a:pPr algn="ctr"/>
            <a:r>
              <a:rPr lang="en-US" dirty="0">
                <a:latin typeface="Dancing Script" pitchFamily="2" charset="0"/>
              </a:rPr>
              <a:t>Milan</a:t>
            </a:r>
            <a:endParaRPr lang="fr-FR" dirty="0">
              <a:latin typeface="Dancing Script" pitchFamily="2" charset="0"/>
            </a:endParaRPr>
          </a:p>
        </p:txBody>
      </p:sp>
      <p:sp>
        <p:nvSpPr>
          <p:cNvPr id="33" name="ZoneTexte 32">
            <a:extLst>
              <a:ext uri="{FF2B5EF4-FFF2-40B4-BE49-F238E27FC236}">
                <a16:creationId xmlns:a16="http://schemas.microsoft.com/office/drawing/2014/main" id="{63499F69-77A2-43FC-B9CE-B1614A139ECC}"/>
              </a:ext>
            </a:extLst>
          </p:cNvPr>
          <p:cNvSpPr txBox="1"/>
          <p:nvPr/>
        </p:nvSpPr>
        <p:spPr>
          <a:xfrm>
            <a:off x="6429407" y="2879911"/>
            <a:ext cx="1280595" cy="307777"/>
          </a:xfrm>
          <a:prstGeom prst="rect">
            <a:avLst/>
          </a:prstGeom>
          <a:noFill/>
        </p:spPr>
        <p:txBody>
          <a:bodyPr wrap="square" rtlCol="0">
            <a:spAutoFit/>
          </a:bodyPr>
          <a:lstStyle/>
          <a:p>
            <a:pPr algn="ctr"/>
            <a:r>
              <a:rPr lang="en-US" dirty="0">
                <a:latin typeface="Dancing Script" pitchFamily="2" charset="0"/>
              </a:rPr>
              <a:t>Ahmed et Pavel</a:t>
            </a:r>
            <a:endParaRPr lang="fr-FR" dirty="0">
              <a:latin typeface="Dancing Script" pitchFamily="2" charset="0"/>
            </a:endParaRPr>
          </a:p>
        </p:txBody>
      </p:sp>
      <p:sp>
        <p:nvSpPr>
          <p:cNvPr id="34" name="ZoneTexte 33">
            <a:extLst>
              <a:ext uri="{FF2B5EF4-FFF2-40B4-BE49-F238E27FC236}">
                <a16:creationId xmlns:a16="http://schemas.microsoft.com/office/drawing/2014/main" id="{CBC704BD-E92E-4F12-8DAE-A3930B3A4EC2}"/>
              </a:ext>
            </a:extLst>
          </p:cNvPr>
          <p:cNvSpPr txBox="1"/>
          <p:nvPr/>
        </p:nvSpPr>
        <p:spPr>
          <a:xfrm>
            <a:off x="6429407" y="3664343"/>
            <a:ext cx="1556352" cy="307777"/>
          </a:xfrm>
          <a:prstGeom prst="rect">
            <a:avLst/>
          </a:prstGeom>
          <a:noFill/>
        </p:spPr>
        <p:txBody>
          <a:bodyPr wrap="square" rtlCol="0">
            <a:spAutoFit/>
          </a:bodyPr>
          <a:lstStyle/>
          <a:p>
            <a:pPr algn="ctr"/>
            <a:r>
              <a:rPr lang="en-US" dirty="0">
                <a:latin typeface="Dancing Script" pitchFamily="2" charset="0"/>
              </a:rPr>
              <a:t>Alexandre et Nizaar</a:t>
            </a:r>
            <a:endParaRPr lang="fr-FR" dirty="0">
              <a:latin typeface="Dancing Script" pitchFamily="2" charset="0"/>
            </a:endParaRPr>
          </a:p>
        </p:txBody>
      </p:sp>
      <p:sp>
        <p:nvSpPr>
          <p:cNvPr id="35" name="ZoneTexte 34">
            <a:extLst>
              <a:ext uri="{FF2B5EF4-FFF2-40B4-BE49-F238E27FC236}">
                <a16:creationId xmlns:a16="http://schemas.microsoft.com/office/drawing/2014/main" id="{CF7B907E-5DAE-4BF5-B449-4B44B0653137}"/>
              </a:ext>
            </a:extLst>
          </p:cNvPr>
          <p:cNvSpPr txBox="1"/>
          <p:nvPr/>
        </p:nvSpPr>
        <p:spPr>
          <a:xfrm>
            <a:off x="6429406" y="4525521"/>
            <a:ext cx="1388713" cy="307777"/>
          </a:xfrm>
          <a:prstGeom prst="rect">
            <a:avLst/>
          </a:prstGeom>
          <a:noFill/>
        </p:spPr>
        <p:txBody>
          <a:bodyPr wrap="square" rtlCol="0">
            <a:spAutoFit/>
          </a:bodyPr>
          <a:lstStyle/>
          <a:p>
            <a:pPr algn="ctr"/>
            <a:r>
              <a:rPr lang="en-US" dirty="0">
                <a:latin typeface="Dancing Script" pitchFamily="2" charset="0"/>
              </a:rPr>
              <a:t>Jérémie et Milan</a:t>
            </a:r>
            <a:endParaRPr lang="fr-FR" dirty="0">
              <a:latin typeface="Dancing Script" pitchFamily="2" charset="0"/>
            </a:endParaRPr>
          </a:p>
        </p:txBody>
      </p:sp>
    </p:spTree>
    <p:extLst>
      <p:ext uri="{BB962C8B-B14F-4D97-AF65-F5344CB8AC3E}">
        <p14:creationId xmlns:p14="http://schemas.microsoft.com/office/powerpoint/2010/main" val="3070580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5;p35">
            <a:extLst>
              <a:ext uri="{FF2B5EF4-FFF2-40B4-BE49-F238E27FC236}">
                <a16:creationId xmlns:a16="http://schemas.microsoft.com/office/drawing/2014/main" id="{66C91044-8A0F-4825-BDB8-D933D8E89726}"/>
              </a:ext>
            </a:extLst>
          </p:cNvPr>
          <p:cNvSpPr txBox="1">
            <a:spLocks/>
          </p:cNvSpPr>
          <p:nvPr/>
        </p:nvSpPr>
        <p:spPr>
          <a:xfrm>
            <a:off x="1964848" y="-13453"/>
            <a:ext cx="52143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sz="4000" dirty="0">
                <a:latin typeface="Dancing Script" pitchFamily="2" charset="0"/>
              </a:rPr>
              <a:t>Flex</a:t>
            </a:r>
            <a:r>
              <a:rPr lang="fr-FR" sz="4000" dirty="0">
                <a:solidFill>
                  <a:srgbClr val="00B0F0"/>
                </a:solidFill>
                <a:latin typeface="Dancing Script" pitchFamily="2" charset="0"/>
              </a:rPr>
              <a:t>box</a:t>
            </a:r>
            <a:r>
              <a:rPr lang="fr-FR" sz="4000" dirty="0">
                <a:latin typeface="Dancing Script" pitchFamily="2" charset="0"/>
              </a:rPr>
              <a:t>, c’est qui ?</a:t>
            </a:r>
            <a:endParaRPr lang="fr-FR" sz="4000" dirty="0"/>
          </a:p>
        </p:txBody>
      </p:sp>
      <p:sp>
        <p:nvSpPr>
          <p:cNvPr id="4" name="ZoneTexte 3">
            <a:extLst>
              <a:ext uri="{FF2B5EF4-FFF2-40B4-BE49-F238E27FC236}">
                <a16:creationId xmlns:a16="http://schemas.microsoft.com/office/drawing/2014/main" id="{AC08EC5E-29F8-48B3-B396-46CCB22EF710}"/>
              </a:ext>
            </a:extLst>
          </p:cNvPr>
          <p:cNvSpPr txBox="1"/>
          <p:nvPr/>
        </p:nvSpPr>
        <p:spPr>
          <a:xfrm>
            <a:off x="3541316" y="932747"/>
            <a:ext cx="2061364" cy="400110"/>
          </a:xfrm>
          <a:prstGeom prst="rect">
            <a:avLst/>
          </a:prstGeom>
          <a:noFill/>
        </p:spPr>
        <p:txBody>
          <a:bodyPr wrap="square">
            <a:spAutoFit/>
          </a:bodyPr>
          <a:lstStyle/>
          <a:p>
            <a:r>
              <a:rPr lang="en-US" sz="2000" dirty="0">
                <a:latin typeface="Dancing Script" pitchFamily="2" charset="0"/>
              </a:rPr>
              <a:t>Fiche </a:t>
            </a:r>
            <a:r>
              <a:rPr lang="en-US" sz="2000" dirty="0">
                <a:solidFill>
                  <a:srgbClr val="08A4EC"/>
                </a:solidFill>
                <a:latin typeface="Dancing Script" pitchFamily="2" charset="0"/>
              </a:rPr>
              <a:t>de poste</a:t>
            </a:r>
            <a:endParaRPr lang="fr-FR" sz="2000" dirty="0">
              <a:solidFill>
                <a:srgbClr val="08A4EC"/>
              </a:solidFill>
              <a:latin typeface="Dancing Script" pitchFamily="2" charset="0"/>
            </a:endParaRPr>
          </a:p>
        </p:txBody>
      </p:sp>
      <p:pic>
        <p:nvPicPr>
          <p:cNvPr id="8" name="Image 7" descr="Une image contenant texte&#10;&#10;Description générée automatiquement">
            <a:extLst>
              <a:ext uri="{FF2B5EF4-FFF2-40B4-BE49-F238E27FC236}">
                <a16:creationId xmlns:a16="http://schemas.microsoft.com/office/drawing/2014/main" id="{5E371758-518E-4E02-A47D-016DF39E5D33}"/>
              </a:ext>
            </a:extLst>
          </p:cNvPr>
          <p:cNvPicPr>
            <a:picLocks noChangeAspect="1"/>
          </p:cNvPicPr>
          <p:nvPr/>
        </p:nvPicPr>
        <p:blipFill>
          <a:blip r:embed="rId2"/>
          <a:stretch>
            <a:fillRect/>
          </a:stretch>
        </p:blipFill>
        <p:spPr>
          <a:xfrm>
            <a:off x="6069497" y="2320801"/>
            <a:ext cx="3074503" cy="2092843"/>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EC98757C-6452-493B-9F60-0B9AF3CC288C}"/>
              </a:ext>
            </a:extLst>
          </p:cNvPr>
          <p:cNvPicPr>
            <a:picLocks noChangeAspect="1"/>
          </p:cNvPicPr>
          <p:nvPr/>
        </p:nvPicPr>
        <p:blipFill>
          <a:blip r:embed="rId3"/>
          <a:stretch>
            <a:fillRect/>
          </a:stretch>
        </p:blipFill>
        <p:spPr>
          <a:xfrm>
            <a:off x="1" y="2326785"/>
            <a:ext cx="2777428" cy="2094471"/>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7012249A-0F37-4F0D-97AD-B10B106BFF79}"/>
              </a:ext>
            </a:extLst>
          </p:cNvPr>
          <p:cNvPicPr>
            <a:picLocks noChangeAspect="1"/>
          </p:cNvPicPr>
          <p:nvPr/>
        </p:nvPicPr>
        <p:blipFill>
          <a:blip r:embed="rId4"/>
          <a:stretch>
            <a:fillRect/>
          </a:stretch>
        </p:blipFill>
        <p:spPr>
          <a:xfrm>
            <a:off x="2777429" y="2326784"/>
            <a:ext cx="3292067" cy="2094471"/>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EF445D2B-7949-4611-B6CE-B14E8107FE06}"/>
              </a:ext>
            </a:extLst>
          </p:cNvPr>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Tree>
    <p:extLst>
      <p:ext uri="{BB962C8B-B14F-4D97-AF65-F5344CB8AC3E}">
        <p14:creationId xmlns:p14="http://schemas.microsoft.com/office/powerpoint/2010/main" val="1171102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5;p35">
            <a:extLst>
              <a:ext uri="{FF2B5EF4-FFF2-40B4-BE49-F238E27FC236}">
                <a16:creationId xmlns:a16="http://schemas.microsoft.com/office/drawing/2014/main" id="{04C14438-115A-4A63-BB05-EF0FA351C731}"/>
              </a:ext>
            </a:extLst>
          </p:cNvPr>
          <p:cNvSpPr txBox="1">
            <a:spLocks/>
          </p:cNvSpPr>
          <p:nvPr/>
        </p:nvSpPr>
        <p:spPr>
          <a:xfrm>
            <a:off x="1964848" y="-13453"/>
            <a:ext cx="52143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sz="4000" dirty="0">
                <a:latin typeface="Dancing Script" pitchFamily="2" charset="0"/>
              </a:rPr>
              <a:t>Flex</a:t>
            </a:r>
            <a:r>
              <a:rPr lang="fr-FR" sz="4000" dirty="0">
                <a:solidFill>
                  <a:srgbClr val="00B0F0"/>
                </a:solidFill>
                <a:latin typeface="Dancing Script" pitchFamily="2" charset="0"/>
              </a:rPr>
              <a:t>box</a:t>
            </a:r>
            <a:r>
              <a:rPr lang="fr-FR" sz="4000" dirty="0">
                <a:latin typeface="Dancing Script" pitchFamily="2" charset="0"/>
              </a:rPr>
              <a:t>, c’est qui ?</a:t>
            </a:r>
            <a:endParaRPr lang="fr-FR" sz="4000" dirty="0"/>
          </a:p>
        </p:txBody>
      </p:sp>
      <p:pic>
        <p:nvPicPr>
          <p:cNvPr id="10" name="Image 9">
            <a:extLst>
              <a:ext uri="{FF2B5EF4-FFF2-40B4-BE49-F238E27FC236}">
                <a16:creationId xmlns:a16="http://schemas.microsoft.com/office/drawing/2014/main" id="{33D40319-85F3-4E4B-A2D7-03CF7A2B3B17}"/>
              </a:ext>
            </a:extLst>
          </p:cNvPr>
          <p:cNvPicPr>
            <a:picLocks noChangeAspect="1"/>
          </p:cNvPicPr>
          <p:nvPr/>
        </p:nvPicPr>
        <p:blipFill>
          <a:blip r:embed="rId2"/>
          <a:stretch>
            <a:fillRect/>
          </a:stretch>
        </p:blipFill>
        <p:spPr>
          <a:xfrm>
            <a:off x="2922104" y="1396557"/>
            <a:ext cx="2978819" cy="3746943"/>
          </a:xfrm>
          <a:prstGeom prst="rect">
            <a:avLst/>
          </a:prstGeom>
        </p:spPr>
      </p:pic>
      <p:sp>
        <p:nvSpPr>
          <p:cNvPr id="11" name="ZoneTexte 10">
            <a:extLst>
              <a:ext uri="{FF2B5EF4-FFF2-40B4-BE49-F238E27FC236}">
                <a16:creationId xmlns:a16="http://schemas.microsoft.com/office/drawing/2014/main" id="{7AD6E970-A68B-4C7E-9FAA-701E198D0C07}"/>
              </a:ext>
            </a:extLst>
          </p:cNvPr>
          <p:cNvSpPr txBox="1"/>
          <p:nvPr/>
        </p:nvSpPr>
        <p:spPr>
          <a:xfrm>
            <a:off x="4041945" y="932747"/>
            <a:ext cx="739136" cy="369332"/>
          </a:xfrm>
          <a:prstGeom prst="rect">
            <a:avLst/>
          </a:prstGeom>
          <a:noFill/>
        </p:spPr>
        <p:txBody>
          <a:bodyPr wrap="square">
            <a:spAutoFit/>
          </a:bodyPr>
          <a:lstStyle/>
          <a:p>
            <a:r>
              <a:rPr lang="fr-FR" sz="1800" dirty="0">
                <a:solidFill>
                  <a:schemeClr val="bg2"/>
                </a:solidFill>
              </a:rPr>
              <a:t>KB</a:t>
            </a:r>
            <a:r>
              <a:rPr lang="fr-FR" sz="1800" dirty="0">
                <a:solidFill>
                  <a:srgbClr val="08A4EC"/>
                </a:solidFill>
              </a:rPr>
              <a:t>IS</a:t>
            </a:r>
            <a:endParaRPr lang="fr-FR" sz="2000" dirty="0">
              <a:solidFill>
                <a:srgbClr val="08A4EC"/>
              </a:solidFill>
              <a:latin typeface="Dancing Script" pitchFamily="2" charset="0"/>
            </a:endParaRPr>
          </a:p>
        </p:txBody>
      </p:sp>
      <p:pic>
        <p:nvPicPr>
          <p:cNvPr id="12" name="Image 11" descr="Une image contenant texte&#10;&#10;Description générée automatiquement">
            <a:extLst>
              <a:ext uri="{FF2B5EF4-FFF2-40B4-BE49-F238E27FC236}">
                <a16:creationId xmlns:a16="http://schemas.microsoft.com/office/drawing/2014/main" id="{1E9A6036-3D89-453B-B7D3-CE9ADCD05D12}"/>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Tree>
    <p:extLst>
      <p:ext uri="{BB962C8B-B14F-4D97-AF65-F5344CB8AC3E}">
        <p14:creationId xmlns:p14="http://schemas.microsoft.com/office/powerpoint/2010/main" val="134586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brightnessContrast contrast="-1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1964848" y="-13453"/>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Dancing Script" pitchFamily="2" charset="0"/>
              </a:rPr>
              <a:t>Flex</a:t>
            </a:r>
            <a:r>
              <a:rPr lang="en" sz="4000" dirty="0">
                <a:solidFill>
                  <a:srgbClr val="00B0F0"/>
                </a:solidFill>
                <a:latin typeface="Dancing Script" pitchFamily="2" charset="0"/>
              </a:rPr>
              <a:t>box</a:t>
            </a:r>
            <a:r>
              <a:rPr lang="en" sz="4000" dirty="0">
                <a:latin typeface="Dancing Script" pitchFamily="2" charset="0"/>
              </a:rPr>
              <a:t>, c’est quoi ?</a:t>
            </a:r>
            <a:endParaRPr sz="4000" dirty="0"/>
          </a:p>
        </p:txBody>
      </p:sp>
      <p:sp>
        <p:nvSpPr>
          <p:cNvPr id="5" name="ZoneTexte 4">
            <a:extLst>
              <a:ext uri="{FF2B5EF4-FFF2-40B4-BE49-F238E27FC236}">
                <a16:creationId xmlns:a16="http://schemas.microsoft.com/office/drawing/2014/main" id="{3C1DE9FC-2507-4B8B-9443-A69DBD6E0B8B}"/>
              </a:ext>
            </a:extLst>
          </p:cNvPr>
          <p:cNvSpPr txBox="1"/>
          <p:nvPr/>
        </p:nvSpPr>
        <p:spPr>
          <a:xfrm>
            <a:off x="2903457" y="2926079"/>
            <a:ext cx="3337083" cy="523220"/>
          </a:xfrm>
          <a:prstGeom prst="rect">
            <a:avLst/>
          </a:prstGeom>
          <a:noFill/>
        </p:spPr>
        <p:txBody>
          <a:bodyPr wrap="square" rtlCol="0">
            <a:spAutoFit/>
          </a:bodyPr>
          <a:lstStyle/>
          <a:p>
            <a:pPr algn="ctr"/>
            <a:r>
              <a:rPr lang="en" sz="2800" dirty="0">
                <a:latin typeface="Dancing Script" pitchFamily="2" charset="0"/>
              </a:rPr>
              <a:t>Futur a</a:t>
            </a:r>
            <a:r>
              <a:rPr lang="en" sz="2800" dirty="0">
                <a:solidFill>
                  <a:srgbClr val="00B0F0"/>
                </a:solidFill>
                <a:latin typeface="Dancing Script" pitchFamily="2" charset="0"/>
              </a:rPr>
              <a:t>nd</a:t>
            </a:r>
            <a:r>
              <a:rPr lang="en" sz="2800" dirty="0">
                <a:latin typeface="Dancing Script" pitchFamily="2" charset="0"/>
              </a:rPr>
              <a:t> </a:t>
            </a:r>
            <a:r>
              <a:rPr lang="en" sz="2800" dirty="0">
                <a:solidFill>
                  <a:srgbClr val="00B0F0"/>
                </a:solidFill>
                <a:latin typeface="Dancing Script" pitchFamily="2" charset="0"/>
              </a:rPr>
              <a:t>beyond</a:t>
            </a:r>
            <a:endParaRPr lang="fr-FR" sz="2800" dirty="0">
              <a:solidFill>
                <a:srgbClr val="00B0F0"/>
              </a:solidFill>
            </a:endParaRPr>
          </a:p>
        </p:txBody>
      </p:sp>
      <p:sp>
        <p:nvSpPr>
          <p:cNvPr id="6" name="ZoneTexte 5">
            <a:extLst>
              <a:ext uri="{FF2B5EF4-FFF2-40B4-BE49-F238E27FC236}">
                <a16:creationId xmlns:a16="http://schemas.microsoft.com/office/drawing/2014/main" id="{0D1AE4CE-4602-4922-B7E7-AD90990C6F3B}"/>
              </a:ext>
            </a:extLst>
          </p:cNvPr>
          <p:cNvSpPr txBox="1"/>
          <p:nvPr/>
        </p:nvSpPr>
        <p:spPr>
          <a:xfrm>
            <a:off x="546420" y="1779889"/>
            <a:ext cx="1592580" cy="369332"/>
          </a:xfrm>
          <a:prstGeom prst="rect">
            <a:avLst/>
          </a:prstGeom>
          <a:noFill/>
        </p:spPr>
        <p:txBody>
          <a:bodyPr wrap="square" rtlCol="0">
            <a:spAutoFit/>
          </a:bodyPr>
          <a:lstStyle/>
          <a:p>
            <a:r>
              <a:rPr lang="en-US" sz="1800" dirty="0">
                <a:latin typeface="Dancing Script" pitchFamily="2" charset="0"/>
              </a:rPr>
              <a:t>Le nom</a:t>
            </a:r>
            <a:endParaRPr lang="fr-FR" sz="1800" dirty="0">
              <a:latin typeface="Dancing Script" pitchFamily="2" charset="0"/>
            </a:endParaRPr>
          </a:p>
        </p:txBody>
      </p:sp>
      <p:sp>
        <p:nvSpPr>
          <p:cNvPr id="15" name="ZoneTexte 14">
            <a:extLst>
              <a:ext uri="{FF2B5EF4-FFF2-40B4-BE49-F238E27FC236}">
                <a16:creationId xmlns:a16="http://schemas.microsoft.com/office/drawing/2014/main" id="{F39C291F-1848-4D0A-9467-C544A9484478}"/>
              </a:ext>
            </a:extLst>
          </p:cNvPr>
          <p:cNvSpPr txBox="1"/>
          <p:nvPr/>
        </p:nvSpPr>
        <p:spPr>
          <a:xfrm>
            <a:off x="545548" y="3019605"/>
            <a:ext cx="1592580" cy="369332"/>
          </a:xfrm>
          <a:prstGeom prst="rect">
            <a:avLst/>
          </a:prstGeom>
          <a:noFill/>
        </p:spPr>
        <p:txBody>
          <a:bodyPr wrap="square" rtlCol="0">
            <a:spAutoFit/>
          </a:bodyPr>
          <a:lstStyle/>
          <a:p>
            <a:r>
              <a:rPr lang="en-US" sz="1800" dirty="0">
                <a:latin typeface="Dancing Script" pitchFamily="2" charset="0"/>
              </a:rPr>
              <a:t>Le slogan</a:t>
            </a:r>
            <a:endParaRPr lang="fr-FR" sz="1800" dirty="0">
              <a:latin typeface="Dancing Script" pitchFamily="2" charset="0"/>
            </a:endParaRPr>
          </a:p>
        </p:txBody>
      </p:sp>
      <p:sp>
        <p:nvSpPr>
          <p:cNvPr id="7" name="Flèche : droite 6">
            <a:extLst>
              <a:ext uri="{FF2B5EF4-FFF2-40B4-BE49-F238E27FC236}">
                <a16:creationId xmlns:a16="http://schemas.microsoft.com/office/drawing/2014/main" id="{84CC1B77-5414-4127-AE7B-446CDAF3C91A}"/>
              </a:ext>
            </a:extLst>
          </p:cNvPr>
          <p:cNvSpPr/>
          <p:nvPr/>
        </p:nvSpPr>
        <p:spPr>
          <a:xfrm>
            <a:off x="1802848" y="1841039"/>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4965454F-3D37-400C-B600-19930FEF3E08}"/>
              </a:ext>
            </a:extLst>
          </p:cNvPr>
          <p:cNvSpPr/>
          <p:nvPr/>
        </p:nvSpPr>
        <p:spPr>
          <a:xfrm>
            <a:off x="1802848" y="3064173"/>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descr="Une image contenant texte&#10;&#10;Description générée automatiquement">
            <a:extLst>
              <a:ext uri="{FF2B5EF4-FFF2-40B4-BE49-F238E27FC236}">
                <a16:creationId xmlns:a16="http://schemas.microsoft.com/office/drawing/2014/main" id="{5B0B24D6-17C1-4867-9235-236C4C830267}"/>
              </a:ext>
            </a:extLst>
          </p:cNvPr>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
        <p:nvSpPr>
          <p:cNvPr id="20" name="ZoneTexte 19">
            <a:extLst>
              <a:ext uri="{FF2B5EF4-FFF2-40B4-BE49-F238E27FC236}">
                <a16:creationId xmlns:a16="http://schemas.microsoft.com/office/drawing/2014/main" id="{3BB925B3-A655-4F83-8AB8-EA394E807AF4}"/>
              </a:ext>
            </a:extLst>
          </p:cNvPr>
          <p:cNvSpPr txBox="1"/>
          <p:nvPr/>
        </p:nvSpPr>
        <p:spPr>
          <a:xfrm>
            <a:off x="3729836" y="1551207"/>
            <a:ext cx="2289964" cy="707886"/>
          </a:xfrm>
          <a:prstGeom prst="rect">
            <a:avLst/>
          </a:prstGeom>
          <a:noFill/>
        </p:spPr>
        <p:txBody>
          <a:bodyPr wrap="square">
            <a:spAutoFit/>
          </a:bodyPr>
          <a:lstStyle/>
          <a:p>
            <a:r>
              <a:rPr lang="en" sz="4000" dirty="0">
                <a:solidFill>
                  <a:schemeClr val="accent5"/>
                </a:solidFill>
                <a:latin typeface="Dancing Script" pitchFamily="2" charset="0"/>
              </a:rPr>
              <a:t>Flex</a:t>
            </a:r>
            <a:r>
              <a:rPr lang="en" sz="4000" dirty="0">
                <a:solidFill>
                  <a:srgbClr val="00B0F0"/>
                </a:solidFill>
                <a:latin typeface="Dancing Script" pitchFamily="2" charset="0"/>
              </a:rPr>
              <a:t>box</a:t>
            </a:r>
            <a:endParaRPr lang="fr-FR" sz="4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Encre 1">
                <a:extLst>
                  <a:ext uri="{FF2B5EF4-FFF2-40B4-BE49-F238E27FC236}">
                    <a16:creationId xmlns:a16="http://schemas.microsoft.com/office/drawing/2014/main" id="{ED8AA9D3-8865-40B8-AB9E-844171E702F8}"/>
                  </a:ext>
                </a:extLst>
              </p14:cNvPr>
              <p14:cNvContentPartPr/>
              <p14:nvPr/>
            </p14:nvContentPartPr>
            <p14:xfrm>
              <a:off x="2417182" y="5326658"/>
              <a:ext cx="360" cy="360"/>
            </p14:xfrm>
          </p:contentPart>
        </mc:Choice>
        <mc:Fallback xmlns="">
          <p:pic>
            <p:nvPicPr>
              <p:cNvPr id="2" name="Encre 1">
                <a:extLst>
                  <a:ext uri="{FF2B5EF4-FFF2-40B4-BE49-F238E27FC236}">
                    <a16:creationId xmlns:a16="http://schemas.microsoft.com/office/drawing/2014/main" id="{ED8AA9D3-8865-40B8-AB9E-844171E702F8}"/>
                  </a:ext>
                </a:extLst>
              </p:cNvPr>
              <p:cNvPicPr/>
              <p:nvPr/>
            </p:nvPicPr>
            <p:blipFill>
              <a:blip r:embed="rId4"/>
              <a:stretch>
                <a:fillRect/>
              </a:stretch>
            </p:blipFill>
            <p:spPr>
              <a:xfrm>
                <a:off x="2354542" y="5264018"/>
                <a:ext cx="126000" cy="126000"/>
              </a:xfrm>
              <a:prstGeom prst="rect">
                <a:avLst/>
              </a:prstGeom>
            </p:spPr>
          </p:pic>
        </mc:Fallback>
      </mc:AlternateContent>
      <p:sp>
        <p:nvSpPr>
          <p:cNvPr id="43" name="ZoneTexte 42">
            <a:extLst>
              <a:ext uri="{FF2B5EF4-FFF2-40B4-BE49-F238E27FC236}">
                <a16:creationId xmlns:a16="http://schemas.microsoft.com/office/drawing/2014/main" id="{AD2814EC-E25D-4D90-9246-D7C59A829F97}"/>
              </a:ext>
            </a:extLst>
          </p:cNvPr>
          <p:cNvSpPr txBox="1"/>
          <p:nvPr/>
        </p:nvSpPr>
        <p:spPr>
          <a:xfrm>
            <a:off x="4572000" y="2289342"/>
            <a:ext cx="4153958" cy="923330"/>
          </a:xfrm>
          <a:prstGeom prst="rect">
            <a:avLst/>
          </a:prstGeom>
          <a:noFill/>
        </p:spPr>
        <p:txBody>
          <a:bodyPr wrap="square">
            <a:spAutoFit/>
          </a:bodyPr>
          <a:lstStyle/>
          <a:p>
            <a:r>
              <a:rPr lang="fr-FR" sz="1800" dirty="0">
                <a:effectLst/>
                <a:latin typeface="Dancing Script" pitchFamily="2" charset="0"/>
                <a:ea typeface="MS Mincho" panose="02020609040205080304" pitchFamily="49" charset="-128"/>
                <a:cs typeface="Arial" panose="020B0604020202020204" pitchFamily="34" charset="0"/>
              </a:rPr>
              <a:t>Fournir un accès à internet avec des technologies très avancées au plus grand nombre de personne à un prix raisonnable et concurrent.</a:t>
            </a:r>
            <a:endParaRPr lang="fr-FR" sz="1800" dirty="0">
              <a:latin typeface="Dancing Script" pitchFamily="2" charset="0"/>
            </a:endParaRPr>
          </a:p>
        </p:txBody>
      </p:sp>
      <p:sp>
        <p:nvSpPr>
          <p:cNvPr id="44" name="Flèche : droite 43">
            <a:extLst>
              <a:ext uri="{FF2B5EF4-FFF2-40B4-BE49-F238E27FC236}">
                <a16:creationId xmlns:a16="http://schemas.microsoft.com/office/drawing/2014/main" id="{3D3C8775-88D9-4292-8779-913127EB8D68}"/>
              </a:ext>
            </a:extLst>
          </p:cNvPr>
          <p:cNvSpPr/>
          <p:nvPr/>
        </p:nvSpPr>
        <p:spPr>
          <a:xfrm>
            <a:off x="3388732" y="2627492"/>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E9F3888A-A247-40FF-A31F-063E5A583114}"/>
              </a:ext>
            </a:extLst>
          </p:cNvPr>
          <p:cNvSpPr txBox="1"/>
          <p:nvPr/>
        </p:nvSpPr>
        <p:spPr>
          <a:xfrm>
            <a:off x="1796152" y="2566342"/>
            <a:ext cx="1592580" cy="369332"/>
          </a:xfrm>
          <a:prstGeom prst="rect">
            <a:avLst/>
          </a:prstGeom>
          <a:noFill/>
        </p:spPr>
        <p:txBody>
          <a:bodyPr wrap="square" rtlCol="0">
            <a:spAutoFit/>
          </a:bodyPr>
          <a:lstStyle/>
          <a:p>
            <a:r>
              <a:rPr lang="en-US" sz="1800" dirty="0">
                <a:latin typeface="Dancing Script" pitchFamily="2" charset="0"/>
              </a:rPr>
              <a:t>Les valeurs</a:t>
            </a:r>
            <a:endParaRPr lang="fr-FR" sz="1800" dirty="0">
              <a:latin typeface="Dancing Script" pitchFamily="2" charset="0"/>
            </a:endParaRPr>
          </a:p>
        </p:txBody>
      </p:sp>
      <p:sp>
        <p:nvSpPr>
          <p:cNvPr id="55" name="Google Shape;165;p35">
            <a:extLst>
              <a:ext uri="{FF2B5EF4-FFF2-40B4-BE49-F238E27FC236}">
                <a16:creationId xmlns:a16="http://schemas.microsoft.com/office/drawing/2014/main" id="{C8BC0F60-12C7-4D9D-A374-66059E9328CC}"/>
              </a:ext>
            </a:extLst>
          </p:cNvPr>
          <p:cNvSpPr txBox="1">
            <a:spLocks noGrp="1"/>
          </p:cNvSpPr>
          <p:nvPr>
            <p:ph type="ctrTitle"/>
          </p:nvPr>
        </p:nvSpPr>
        <p:spPr>
          <a:xfrm>
            <a:off x="1964850" y="0"/>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Dancing Script" pitchFamily="2" charset="0"/>
              </a:rPr>
              <a:t>Flex</a:t>
            </a:r>
            <a:r>
              <a:rPr lang="en" sz="4000" dirty="0">
                <a:solidFill>
                  <a:srgbClr val="00B0F0"/>
                </a:solidFill>
                <a:latin typeface="Dancing Script" pitchFamily="2" charset="0"/>
              </a:rPr>
              <a:t>box</a:t>
            </a:r>
            <a:r>
              <a:rPr lang="en" sz="4000" dirty="0">
                <a:latin typeface="Dancing Script" pitchFamily="2" charset="0"/>
              </a:rPr>
              <a:t>, c’est quoi ?</a:t>
            </a:r>
            <a:endParaRPr sz="4000" dirty="0"/>
          </a:p>
        </p:txBody>
      </p:sp>
      <p:pic>
        <p:nvPicPr>
          <p:cNvPr id="56" name="Image 55" descr="Une image contenant texte&#10;&#10;Description générée automatiquement">
            <a:extLst>
              <a:ext uri="{FF2B5EF4-FFF2-40B4-BE49-F238E27FC236}">
                <a16:creationId xmlns:a16="http://schemas.microsoft.com/office/drawing/2014/main" id="{9FDEFCF5-E453-41A9-9662-965891826EE6}"/>
              </a:ext>
            </a:extLst>
          </p:cNvPr>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8161020" y="4770398"/>
            <a:ext cx="982980" cy="373102"/>
          </a:xfrm>
          <a:prstGeom prst="rect">
            <a:avLst/>
          </a:prstGeom>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17" name="Google Shape;165;p35">
            <a:extLst>
              <a:ext uri="{FF2B5EF4-FFF2-40B4-BE49-F238E27FC236}">
                <a16:creationId xmlns:a16="http://schemas.microsoft.com/office/drawing/2014/main" id="{00229382-6F26-45CC-A745-1B315C58F1FC}"/>
              </a:ext>
            </a:extLst>
          </p:cNvPr>
          <p:cNvSpPr txBox="1">
            <a:spLocks noGrp="1"/>
          </p:cNvSpPr>
          <p:nvPr>
            <p:ph type="ctrTitle"/>
          </p:nvPr>
        </p:nvSpPr>
        <p:spPr>
          <a:xfrm>
            <a:off x="1964850" y="0"/>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Dancing Script" pitchFamily="2" charset="0"/>
              </a:rPr>
              <a:t>Flex</a:t>
            </a:r>
            <a:r>
              <a:rPr lang="en" sz="4000" dirty="0">
                <a:solidFill>
                  <a:srgbClr val="00B0F0"/>
                </a:solidFill>
                <a:latin typeface="Dancing Script" pitchFamily="2" charset="0"/>
              </a:rPr>
              <a:t>box</a:t>
            </a:r>
            <a:r>
              <a:rPr lang="en" sz="4000" dirty="0">
                <a:latin typeface="Dancing Script" pitchFamily="2" charset="0"/>
              </a:rPr>
              <a:t>, c’est quoi ?</a:t>
            </a:r>
            <a:endParaRPr sz="4000" dirty="0"/>
          </a:p>
        </p:txBody>
      </p:sp>
      <p:sp>
        <p:nvSpPr>
          <p:cNvPr id="19" name="ZoneTexte 18">
            <a:extLst>
              <a:ext uri="{FF2B5EF4-FFF2-40B4-BE49-F238E27FC236}">
                <a16:creationId xmlns:a16="http://schemas.microsoft.com/office/drawing/2014/main" id="{50A60F47-7711-4EBA-8629-7C775BA84D97}"/>
              </a:ext>
            </a:extLst>
          </p:cNvPr>
          <p:cNvSpPr txBox="1"/>
          <p:nvPr/>
        </p:nvSpPr>
        <p:spPr>
          <a:xfrm>
            <a:off x="660772" y="1375835"/>
            <a:ext cx="1381388" cy="400110"/>
          </a:xfrm>
          <a:prstGeom prst="rect">
            <a:avLst/>
          </a:prstGeom>
          <a:noFill/>
        </p:spPr>
        <p:txBody>
          <a:bodyPr wrap="square" rtlCol="0">
            <a:spAutoFit/>
          </a:bodyPr>
          <a:lstStyle/>
          <a:p>
            <a:r>
              <a:rPr lang="en-US" sz="2000" dirty="0">
                <a:latin typeface="Dancing Script" pitchFamily="2" charset="0"/>
              </a:rPr>
              <a:t>Les logos</a:t>
            </a:r>
            <a:endParaRPr lang="fr-FR" sz="2000" dirty="0">
              <a:latin typeface="Dancing Script" pitchFamily="2" charset="0"/>
            </a:endParaRPr>
          </a:p>
        </p:txBody>
      </p:sp>
      <p:sp>
        <p:nvSpPr>
          <p:cNvPr id="20" name="Flèche : droite 19">
            <a:extLst>
              <a:ext uri="{FF2B5EF4-FFF2-40B4-BE49-F238E27FC236}">
                <a16:creationId xmlns:a16="http://schemas.microsoft.com/office/drawing/2014/main" id="{F51EFBFD-758B-477A-BDFF-563EC4192995}"/>
              </a:ext>
            </a:extLst>
          </p:cNvPr>
          <p:cNvSpPr/>
          <p:nvPr/>
        </p:nvSpPr>
        <p:spPr>
          <a:xfrm>
            <a:off x="2436635" y="1436985"/>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9561A9CC-167F-47D9-BF16-14FCC0564005}"/>
              </a:ext>
            </a:extLst>
          </p:cNvPr>
          <p:cNvSpPr/>
          <p:nvPr/>
        </p:nvSpPr>
        <p:spPr>
          <a:xfrm rot="2644861">
            <a:off x="2101355" y="2175792"/>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AC3B422D-B9A7-45DF-97F3-69523E178CDD}"/>
              </a:ext>
            </a:extLst>
          </p:cNvPr>
          <p:cNvSpPr/>
          <p:nvPr/>
        </p:nvSpPr>
        <p:spPr>
          <a:xfrm rot="5400000">
            <a:off x="886645" y="2162485"/>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a:extLst>
              <a:ext uri="{FF2B5EF4-FFF2-40B4-BE49-F238E27FC236}">
                <a16:creationId xmlns:a16="http://schemas.microsoft.com/office/drawing/2014/main" id="{33B8DEB4-C821-4FD9-9211-C7E950B25CC1}"/>
              </a:ext>
            </a:extLst>
          </p:cNvPr>
          <p:cNvPicPr>
            <a:picLocks noChangeAspect="1"/>
          </p:cNvPicPr>
          <p:nvPr/>
        </p:nvPicPr>
        <p:blipFill>
          <a:blip r:embed="rId3"/>
          <a:stretch>
            <a:fillRect/>
          </a:stretch>
        </p:blipFill>
        <p:spPr>
          <a:xfrm>
            <a:off x="3760750" y="1223280"/>
            <a:ext cx="1992426" cy="674439"/>
          </a:xfrm>
          <a:prstGeom prst="rect">
            <a:avLst/>
          </a:prstGeom>
        </p:spPr>
      </p:pic>
      <p:pic>
        <p:nvPicPr>
          <p:cNvPr id="24" name="Image 23" descr="Une image contenant texte&#10;&#10;Description générée automatiquement">
            <a:extLst>
              <a:ext uri="{FF2B5EF4-FFF2-40B4-BE49-F238E27FC236}">
                <a16:creationId xmlns:a16="http://schemas.microsoft.com/office/drawing/2014/main" id="{0B6C1CDC-84E5-4FCA-ADDF-019DED4E4B15}"/>
              </a:ext>
            </a:extLst>
          </p:cNvPr>
          <p:cNvPicPr>
            <a:picLocks noChangeAspect="1"/>
          </p:cNvPicPr>
          <p:nvPr/>
        </p:nvPicPr>
        <p:blipFill>
          <a:blip r:embed="rId4"/>
          <a:stretch>
            <a:fillRect/>
          </a:stretch>
        </p:blipFill>
        <p:spPr>
          <a:xfrm>
            <a:off x="3426306" y="2749563"/>
            <a:ext cx="1992426" cy="756249"/>
          </a:xfrm>
          <a:prstGeom prst="rect">
            <a:avLst/>
          </a:prstGeom>
        </p:spPr>
      </p:pic>
      <p:pic>
        <p:nvPicPr>
          <p:cNvPr id="25" name="Image 24" descr="Une image contenant texte&#10;&#10;Description générée automatiquement">
            <a:extLst>
              <a:ext uri="{FF2B5EF4-FFF2-40B4-BE49-F238E27FC236}">
                <a16:creationId xmlns:a16="http://schemas.microsoft.com/office/drawing/2014/main" id="{47ADE8A2-E2F9-4AF6-A18D-98125CA173C6}"/>
              </a:ext>
            </a:extLst>
          </p:cNvPr>
          <p:cNvPicPr>
            <a:picLocks noChangeAspect="1"/>
          </p:cNvPicPr>
          <p:nvPr/>
        </p:nvPicPr>
        <p:blipFill>
          <a:blip r:embed="rId5"/>
          <a:stretch>
            <a:fillRect/>
          </a:stretch>
        </p:blipFill>
        <p:spPr>
          <a:xfrm>
            <a:off x="448530" y="3081360"/>
            <a:ext cx="1992426" cy="756249"/>
          </a:xfrm>
          <a:prstGeom prst="rect">
            <a:avLst/>
          </a:prstGeom>
        </p:spPr>
      </p:pic>
      <p:sp>
        <p:nvSpPr>
          <p:cNvPr id="26" name="ZoneTexte 25">
            <a:extLst>
              <a:ext uri="{FF2B5EF4-FFF2-40B4-BE49-F238E27FC236}">
                <a16:creationId xmlns:a16="http://schemas.microsoft.com/office/drawing/2014/main" id="{B3F08A40-3BE5-4184-9316-2DFF84C7F3E5}"/>
              </a:ext>
            </a:extLst>
          </p:cNvPr>
          <p:cNvSpPr txBox="1"/>
          <p:nvPr/>
        </p:nvSpPr>
        <p:spPr>
          <a:xfrm>
            <a:off x="6327443" y="1261941"/>
            <a:ext cx="2060812" cy="615553"/>
          </a:xfrm>
          <a:prstGeom prst="rect">
            <a:avLst/>
          </a:prstGeom>
          <a:noFill/>
        </p:spPr>
        <p:txBody>
          <a:bodyPr wrap="square" rtlCol="0">
            <a:spAutoFit/>
          </a:bodyPr>
          <a:lstStyle/>
          <a:p>
            <a:r>
              <a:rPr lang="en-US" sz="2000" dirty="0">
                <a:latin typeface="Dancing Script" pitchFamily="2" charset="0"/>
              </a:rPr>
              <a:t>Logo blanc</a:t>
            </a:r>
          </a:p>
          <a:p>
            <a:r>
              <a:rPr lang="en-US" dirty="0">
                <a:latin typeface="Dancing Script" pitchFamily="2" charset="0"/>
              </a:rPr>
              <a:t>S’utilise sur des fonds blancs</a:t>
            </a:r>
            <a:endParaRPr lang="fr-FR" dirty="0">
              <a:latin typeface="Dancing Script" pitchFamily="2" charset="0"/>
            </a:endParaRPr>
          </a:p>
        </p:txBody>
      </p:sp>
      <p:sp>
        <p:nvSpPr>
          <p:cNvPr id="27" name="ZoneTexte 26">
            <a:extLst>
              <a:ext uri="{FF2B5EF4-FFF2-40B4-BE49-F238E27FC236}">
                <a16:creationId xmlns:a16="http://schemas.microsoft.com/office/drawing/2014/main" id="{B1F59548-1631-4F80-8520-B1158B706E73}"/>
              </a:ext>
            </a:extLst>
          </p:cNvPr>
          <p:cNvSpPr txBox="1"/>
          <p:nvPr/>
        </p:nvSpPr>
        <p:spPr>
          <a:xfrm>
            <a:off x="3305222" y="3837609"/>
            <a:ext cx="2661314" cy="615553"/>
          </a:xfrm>
          <a:prstGeom prst="rect">
            <a:avLst/>
          </a:prstGeom>
          <a:noFill/>
        </p:spPr>
        <p:txBody>
          <a:bodyPr wrap="square" rtlCol="0">
            <a:spAutoFit/>
          </a:bodyPr>
          <a:lstStyle/>
          <a:p>
            <a:r>
              <a:rPr lang="en-US" sz="2000" dirty="0">
                <a:latin typeface="Dancing Script" pitchFamily="2" charset="0"/>
              </a:rPr>
              <a:t>Logo bleu</a:t>
            </a:r>
          </a:p>
          <a:p>
            <a:r>
              <a:rPr lang="en-US" dirty="0">
                <a:latin typeface="Dancing Script" pitchFamily="2" charset="0"/>
              </a:rPr>
              <a:t>S’utilise sur des fonds </a:t>
            </a:r>
            <a:r>
              <a:rPr lang="fr-FR" dirty="0">
                <a:latin typeface="Dancing Script" pitchFamily="2" charset="0"/>
              </a:rPr>
              <a:t>autres</a:t>
            </a:r>
            <a:r>
              <a:rPr lang="en-US" dirty="0">
                <a:latin typeface="Dancing Script" pitchFamily="2" charset="0"/>
              </a:rPr>
              <a:t> que blanc</a:t>
            </a:r>
            <a:endParaRPr lang="fr-FR" dirty="0">
              <a:latin typeface="Dancing Script" pitchFamily="2" charset="0"/>
            </a:endParaRPr>
          </a:p>
        </p:txBody>
      </p:sp>
      <p:sp>
        <p:nvSpPr>
          <p:cNvPr id="28" name="ZoneTexte 27">
            <a:extLst>
              <a:ext uri="{FF2B5EF4-FFF2-40B4-BE49-F238E27FC236}">
                <a16:creationId xmlns:a16="http://schemas.microsoft.com/office/drawing/2014/main" id="{F53D599A-9013-42FE-B22C-EB1E61593AF8}"/>
              </a:ext>
            </a:extLst>
          </p:cNvPr>
          <p:cNvSpPr txBox="1"/>
          <p:nvPr/>
        </p:nvSpPr>
        <p:spPr>
          <a:xfrm>
            <a:off x="370819" y="4152301"/>
            <a:ext cx="2736376" cy="615553"/>
          </a:xfrm>
          <a:prstGeom prst="rect">
            <a:avLst/>
          </a:prstGeom>
          <a:noFill/>
        </p:spPr>
        <p:txBody>
          <a:bodyPr wrap="square" rtlCol="0">
            <a:spAutoFit/>
          </a:bodyPr>
          <a:lstStyle/>
          <a:p>
            <a:r>
              <a:rPr lang="en-US" sz="2000" dirty="0">
                <a:latin typeface="Dancing Script" pitchFamily="2" charset="0"/>
              </a:rPr>
              <a:t>Logo monochrome</a:t>
            </a:r>
          </a:p>
          <a:p>
            <a:r>
              <a:rPr lang="fr-FR" dirty="0">
                <a:latin typeface="Dancing Script" pitchFamily="2" charset="0"/>
              </a:rPr>
              <a:t>S’utilise en tant qu’icone en bas de page</a:t>
            </a:r>
          </a:p>
        </p:txBody>
      </p:sp>
      <p:pic>
        <p:nvPicPr>
          <p:cNvPr id="29" name="Image 28" descr="Une image contenant texte&#10;&#10;Description générée automatiquement">
            <a:extLst>
              <a:ext uri="{FF2B5EF4-FFF2-40B4-BE49-F238E27FC236}">
                <a16:creationId xmlns:a16="http://schemas.microsoft.com/office/drawing/2014/main" id="{E992AC1D-3A81-4DE3-9269-187B4AAF0196}"/>
              </a:ext>
            </a:extLst>
          </p:cNvPr>
          <p:cNvPicPr>
            <a:picLocks noChangeAspect="1"/>
          </p:cNvPicPr>
          <p:nvPr/>
        </p:nvPicPr>
        <p:blipFill>
          <a:blip r:embed="rId6">
            <a:alphaModFix/>
            <a:extLst>
              <a:ext uri="{BEBA8EAE-BF5A-486C-A8C5-ECC9F3942E4B}">
                <a14:imgProps xmlns:a14="http://schemas.microsoft.com/office/drawing/2010/main">
                  <a14:imgLayer r:embed="rId7">
                    <a14:imgEffect>
                      <a14:brightnessContrast bright="-19000" contrast="29000"/>
                    </a14:imgEffect>
                  </a14:imgLayer>
                </a14:imgProps>
              </a:ext>
            </a:extLst>
          </a:blip>
          <a:stretch>
            <a:fillRect/>
          </a:stretch>
        </p:blipFill>
        <p:spPr>
          <a:xfrm>
            <a:off x="8161020" y="4770398"/>
            <a:ext cx="982980" cy="373102"/>
          </a:xfrm>
          <a:prstGeom prst="rect">
            <a:avLst/>
          </a:prstGeom>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15" name="Google Shape;165;p35">
            <a:extLst>
              <a:ext uri="{FF2B5EF4-FFF2-40B4-BE49-F238E27FC236}">
                <a16:creationId xmlns:a16="http://schemas.microsoft.com/office/drawing/2014/main" id="{BB0E54C5-A36B-419C-AA90-78DEA7CC736B}"/>
              </a:ext>
            </a:extLst>
          </p:cNvPr>
          <p:cNvSpPr txBox="1">
            <a:spLocks/>
          </p:cNvSpPr>
          <p:nvPr/>
        </p:nvSpPr>
        <p:spPr>
          <a:xfrm>
            <a:off x="1964850" y="0"/>
            <a:ext cx="52143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sz="4000" dirty="0">
                <a:latin typeface="Dancing Script" pitchFamily="2" charset="0"/>
              </a:rPr>
              <a:t>Flex</a:t>
            </a:r>
            <a:r>
              <a:rPr lang="fr-FR" sz="4000" dirty="0">
                <a:solidFill>
                  <a:srgbClr val="00B0F0"/>
                </a:solidFill>
                <a:latin typeface="Dancing Script" pitchFamily="2" charset="0"/>
              </a:rPr>
              <a:t>box</a:t>
            </a:r>
            <a:r>
              <a:rPr lang="fr-FR" sz="4000" dirty="0">
                <a:latin typeface="Dancing Script" pitchFamily="2" charset="0"/>
              </a:rPr>
              <a:t>, c’est quoi ?</a:t>
            </a:r>
            <a:endParaRPr lang="fr-FR" sz="4000" dirty="0"/>
          </a:p>
        </p:txBody>
      </p:sp>
      <p:sp>
        <p:nvSpPr>
          <p:cNvPr id="22" name="Google Shape;165;p35">
            <a:extLst>
              <a:ext uri="{FF2B5EF4-FFF2-40B4-BE49-F238E27FC236}">
                <a16:creationId xmlns:a16="http://schemas.microsoft.com/office/drawing/2014/main" id="{BBF1CBF2-A228-49B8-88F1-59F5FD094E27}"/>
              </a:ext>
            </a:extLst>
          </p:cNvPr>
          <p:cNvSpPr txBox="1">
            <a:spLocks noGrp="1"/>
          </p:cNvSpPr>
          <p:nvPr>
            <p:ph type="ctrTitle"/>
          </p:nvPr>
        </p:nvSpPr>
        <p:spPr>
          <a:xfrm>
            <a:off x="3357480" y="851163"/>
            <a:ext cx="192465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Dancing Script" pitchFamily="2" charset="0"/>
              </a:rPr>
              <a:t>Les pro</a:t>
            </a:r>
            <a:r>
              <a:rPr lang="en" sz="2000" dirty="0">
                <a:solidFill>
                  <a:srgbClr val="08A4EC"/>
                </a:solidFill>
                <a:latin typeface="Dancing Script" pitchFamily="2" charset="0"/>
              </a:rPr>
              <a:t>duits</a:t>
            </a:r>
            <a:endParaRPr sz="2000" dirty="0">
              <a:solidFill>
                <a:srgbClr val="08A4EC"/>
              </a:solidFill>
            </a:endParaRPr>
          </a:p>
        </p:txBody>
      </p:sp>
      <p:sp>
        <p:nvSpPr>
          <p:cNvPr id="24" name="Flèche : droite 23">
            <a:extLst>
              <a:ext uri="{FF2B5EF4-FFF2-40B4-BE49-F238E27FC236}">
                <a16:creationId xmlns:a16="http://schemas.microsoft.com/office/drawing/2014/main" id="{0703FBF2-BFD4-4305-8996-E269719DE8A9}"/>
              </a:ext>
            </a:extLst>
          </p:cNvPr>
          <p:cNvSpPr/>
          <p:nvPr/>
        </p:nvSpPr>
        <p:spPr>
          <a:xfrm rot="8237750">
            <a:off x="2243184" y="1854252"/>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527BB50E-97DC-4D41-9D04-7119366C54D0}"/>
              </a:ext>
            </a:extLst>
          </p:cNvPr>
          <p:cNvSpPr/>
          <p:nvPr/>
        </p:nvSpPr>
        <p:spPr>
          <a:xfrm rot="5400000">
            <a:off x="3925609" y="1871373"/>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 droite 25">
            <a:extLst>
              <a:ext uri="{FF2B5EF4-FFF2-40B4-BE49-F238E27FC236}">
                <a16:creationId xmlns:a16="http://schemas.microsoft.com/office/drawing/2014/main" id="{852FAB98-FEF9-4B98-A5E0-CBDB413FEBBA}"/>
              </a:ext>
            </a:extLst>
          </p:cNvPr>
          <p:cNvSpPr/>
          <p:nvPr/>
        </p:nvSpPr>
        <p:spPr>
          <a:xfrm rot="2524375">
            <a:off x="5609519" y="1856063"/>
            <a:ext cx="670560" cy="2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0B8A3A5F-973F-4DED-A7CE-208CC4501EE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12726" y="3533727"/>
            <a:ext cx="2107614" cy="1213474"/>
          </a:xfrm>
          <a:prstGeom prst="rect">
            <a:avLst/>
          </a:prstGeom>
        </p:spPr>
      </p:pic>
      <p:sp>
        <p:nvSpPr>
          <p:cNvPr id="31" name="Google Shape;165;p35">
            <a:extLst>
              <a:ext uri="{FF2B5EF4-FFF2-40B4-BE49-F238E27FC236}">
                <a16:creationId xmlns:a16="http://schemas.microsoft.com/office/drawing/2014/main" id="{079EE9A7-ECF2-4CEE-94E7-7D32AAEA5955}"/>
              </a:ext>
            </a:extLst>
          </p:cNvPr>
          <p:cNvSpPr txBox="1">
            <a:spLocks/>
          </p:cNvSpPr>
          <p:nvPr/>
        </p:nvSpPr>
        <p:spPr>
          <a:xfrm>
            <a:off x="753728" y="2316904"/>
            <a:ext cx="182561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sz="2000" dirty="0">
                <a:latin typeface="Dancing Script" pitchFamily="2" charset="0"/>
              </a:rPr>
              <a:t>Les Flex</a:t>
            </a:r>
            <a:r>
              <a:rPr lang="fr-FR" sz="2000" dirty="0">
                <a:solidFill>
                  <a:srgbClr val="08A4EC"/>
                </a:solidFill>
                <a:latin typeface="Dancing Script" pitchFamily="2" charset="0"/>
              </a:rPr>
              <a:t>box</a:t>
            </a:r>
            <a:r>
              <a:rPr lang="fr-FR" sz="2000" dirty="0">
                <a:latin typeface="Dancing Script" pitchFamily="2" charset="0"/>
              </a:rPr>
              <a:t> particuliers et professionnels</a:t>
            </a:r>
            <a:endParaRPr lang="fr-FR" sz="2000" dirty="0">
              <a:solidFill>
                <a:srgbClr val="08A4EC"/>
              </a:solidFill>
            </a:endParaRPr>
          </a:p>
        </p:txBody>
      </p:sp>
      <p:sp>
        <p:nvSpPr>
          <p:cNvPr id="32" name="Google Shape;165;p35">
            <a:extLst>
              <a:ext uri="{FF2B5EF4-FFF2-40B4-BE49-F238E27FC236}">
                <a16:creationId xmlns:a16="http://schemas.microsoft.com/office/drawing/2014/main" id="{1636C1BE-4450-4BF7-ABDE-D510881DB34C}"/>
              </a:ext>
            </a:extLst>
          </p:cNvPr>
          <p:cNvSpPr txBox="1">
            <a:spLocks/>
          </p:cNvSpPr>
          <p:nvPr/>
        </p:nvSpPr>
        <p:spPr>
          <a:xfrm>
            <a:off x="3680202" y="2482054"/>
            <a:ext cx="1161371" cy="6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sz="2000" dirty="0">
                <a:latin typeface="Dancing Script" pitchFamily="2" charset="0"/>
              </a:rPr>
              <a:t>Les CPL</a:t>
            </a:r>
            <a:endParaRPr lang="fr-FR" sz="2000" dirty="0">
              <a:solidFill>
                <a:srgbClr val="08A4EC"/>
              </a:solidFill>
            </a:endParaRPr>
          </a:p>
        </p:txBody>
      </p:sp>
      <p:pic>
        <p:nvPicPr>
          <p:cNvPr id="17" name="Image 16" descr="Une image contenant ordinateur, équipement électronique, noir&#10;&#10;Description générée automatiquement">
            <a:extLst>
              <a:ext uri="{FF2B5EF4-FFF2-40B4-BE49-F238E27FC236}">
                <a16:creationId xmlns:a16="http://schemas.microsoft.com/office/drawing/2014/main" id="{31466813-52DA-478D-9747-FD468D518A7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20" b="91153" l="9874" r="89916">
                        <a14:foregroundMark x1="54412" y1="11796" x2="67227" y2="10992"/>
                        <a14:foregroundMark x1="67227" y1="10992" x2="68277" y2="11260"/>
                        <a14:foregroundMark x1="17017" y1="89276" x2="43277" y2="91153"/>
                        <a14:foregroundMark x1="43277" y1="91153" x2="53361" y2="89276"/>
                        <a14:foregroundMark x1="15546" y1="27614" x2="15336" y2="78820"/>
                        <a14:foregroundMark x1="83613" y1="16086" x2="72899" y2="10456"/>
                        <a14:foregroundMark x1="72899" y1="10456" x2="55042" y2="10188"/>
                      </a14:backgroundRemoval>
                    </a14:imgEffect>
                  </a14:imgLayer>
                </a14:imgProps>
              </a:ext>
            </a:extLst>
          </a:blip>
          <a:stretch>
            <a:fillRect/>
          </a:stretch>
        </p:blipFill>
        <p:spPr>
          <a:xfrm>
            <a:off x="3298562" y="3263817"/>
            <a:ext cx="1924650" cy="1508182"/>
          </a:xfrm>
          <a:prstGeom prst="rect">
            <a:avLst/>
          </a:prstGeom>
        </p:spPr>
      </p:pic>
      <p:sp>
        <p:nvSpPr>
          <p:cNvPr id="37" name="Google Shape;165;p35">
            <a:extLst>
              <a:ext uri="{FF2B5EF4-FFF2-40B4-BE49-F238E27FC236}">
                <a16:creationId xmlns:a16="http://schemas.microsoft.com/office/drawing/2014/main" id="{73BD53C8-BB5A-43BB-8D7F-03C15D1FF7EF}"/>
              </a:ext>
            </a:extLst>
          </p:cNvPr>
          <p:cNvSpPr txBox="1">
            <a:spLocks/>
          </p:cNvSpPr>
          <p:nvPr/>
        </p:nvSpPr>
        <p:spPr>
          <a:xfrm>
            <a:off x="6399608" y="2330168"/>
            <a:ext cx="2066093" cy="6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sz="2000" dirty="0">
                <a:latin typeface="Dancing Script" pitchFamily="2" charset="0"/>
              </a:rPr>
              <a:t>Les forfaits </a:t>
            </a:r>
            <a:r>
              <a:rPr lang="fr-FR" sz="2000" dirty="0">
                <a:solidFill>
                  <a:srgbClr val="08A4EC"/>
                </a:solidFill>
                <a:latin typeface="Dancing Script" pitchFamily="2" charset="0"/>
              </a:rPr>
              <a:t>mobiles</a:t>
            </a:r>
            <a:endParaRPr lang="fr-FR" sz="2000" dirty="0">
              <a:solidFill>
                <a:srgbClr val="08A4EC"/>
              </a:solidFill>
            </a:endParaRPr>
          </a:p>
        </p:txBody>
      </p:sp>
      <p:sp>
        <p:nvSpPr>
          <p:cNvPr id="19" name="ZoneTexte 18">
            <a:extLst>
              <a:ext uri="{FF2B5EF4-FFF2-40B4-BE49-F238E27FC236}">
                <a16:creationId xmlns:a16="http://schemas.microsoft.com/office/drawing/2014/main" id="{85DA20DF-8C4F-4653-B7FC-D8E5A39F1132}"/>
              </a:ext>
            </a:extLst>
          </p:cNvPr>
          <p:cNvSpPr txBox="1"/>
          <p:nvPr/>
        </p:nvSpPr>
        <p:spPr>
          <a:xfrm>
            <a:off x="6564664" y="3090334"/>
            <a:ext cx="2358356" cy="523220"/>
          </a:xfrm>
          <a:prstGeom prst="rect">
            <a:avLst/>
          </a:prstGeom>
          <a:noFill/>
        </p:spPr>
        <p:txBody>
          <a:bodyPr wrap="square" rtlCol="0">
            <a:spAutoFit/>
          </a:bodyPr>
          <a:lstStyle/>
          <a:p>
            <a:r>
              <a:rPr lang="en-US" sz="2800" dirty="0">
                <a:solidFill>
                  <a:srgbClr val="08A4EC"/>
                </a:solidFill>
                <a:latin typeface="Bahnschrift Light" panose="020B0502040204020203" pitchFamily="34" charset="0"/>
              </a:rPr>
              <a:t>500 </a:t>
            </a:r>
            <a:r>
              <a:rPr lang="en-US" sz="2800" dirty="0">
                <a:solidFill>
                  <a:schemeClr val="tx1"/>
                </a:solidFill>
                <a:latin typeface="Bahnschrift Light" panose="020B0502040204020203" pitchFamily="34" charset="0"/>
              </a:rPr>
              <a:t>Gb en</a:t>
            </a:r>
            <a:r>
              <a:rPr lang="en-US" sz="2800" dirty="0">
                <a:solidFill>
                  <a:srgbClr val="08A4EC"/>
                </a:solidFill>
                <a:latin typeface="Bahnschrift Light" panose="020B0502040204020203" pitchFamily="34" charset="0"/>
              </a:rPr>
              <a:t> 6G</a:t>
            </a:r>
            <a:endParaRPr lang="fr-FR" sz="2800" dirty="0">
              <a:solidFill>
                <a:srgbClr val="08A4EC"/>
              </a:solidFill>
              <a:latin typeface="Bahnschrift Light" panose="020B0502040204020203" pitchFamily="34" charset="0"/>
            </a:endParaRPr>
          </a:p>
        </p:txBody>
      </p:sp>
      <p:sp>
        <p:nvSpPr>
          <p:cNvPr id="20" name="ZoneTexte 19">
            <a:extLst>
              <a:ext uri="{FF2B5EF4-FFF2-40B4-BE49-F238E27FC236}">
                <a16:creationId xmlns:a16="http://schemas.microsoft.com/office/drawing/2014/main" id="{50A926E5-1F18-4B1A-A167-2C6C19D5F380}"/>
              </a:ext>
            </a:extLst>
          </p:cNvPr>
          <p:cNvSpPr txBox="1"/>
          <p:nvPr/>
        </p:nvSpPr>
        <p:spPr>
          <a:xfrm>
            <a:off x="7333925" y="3090334"/>
            <a:ext cx="819834" cy="1569660"/>
          </a:xfrm>
          <a:prstGeom prst="rect">
            <a:avLst/>
          </a:prstGeom>
          <a:noFill/>
        </p:spPr>
        <p:txBody>
          <a:bodyPr wrap="square" rtlCol="0">
            <a:spAutoFit/>
          </a:bodyPr>
          <a:lstStyle/>
          <a:p>
            <a:r>
              <a:rPr lang="en-US" sz="9600" dirty="0">
                <a:solidFill>
                  <a:srgbClr val="00B0F0"/>
                </a:solidFill>
                <a:latin typeface="Bahnschrift Light" panose="020B0502040204020203" pitchFamily="34" charset="0"/>
              </a:rPr>
              <a:t>=</a:t>
            </a:r>
            <a:endParaRPr lang="fr-FR" sz="9600" dirty="0">
              <a:solidFill>
                <a:srgbClr val="00B0F0"/>
              </a:solidFill>
              <a:latin typeface="Bahnschrift Light" panose="020B0502040204020203" pitchFamily="34" charset="0"/>
            </a:endParaRPr>
          </a:p>
        </p:txBody>
      </p:sp>
      <p:sp>
        <p:nvSpPr>
          <p:cNvPr id="42" name="ZoneTexte 41">
            <a:extLst>
              <a:ext uri="{FF2B5EF4-FFF2-40B4-BE49-F238E27FC236}">
                <a16:creationId xmlns:a16="http://schemas.microsoft.com/office/drawing/2014/main" id="{DE7BC1B3-7FF8-4329-A5FE-0B0FFEF13025}"/>
              </a:ext>
            </a:extLst>
          </p:cNvPr>
          <p:cNvSpPr txBox="1"/>
          <p:nvPr/>
        </p:nvSpPr>
        <p:spPr>
          <a:xfrm>
            <a:off x="6564664" y="4235283"/>
            <a:ext cx="2480276" cy="523220"/>
          </a:xfrm>
          <a:prstGeom prst="rect">
            <a:avLst/>
          </a:prstGeom>
          <a:noFill/>
        </p:spPr>
        <p:txBody>
          <a:bodyPr wrap="square" rtlCol="0">
            <a:spAutoFit/>
          </a:bodyPr>
          <a:lstStyle/>
          <a:p>
            <a:r>
              <a:rPr lang="en-US" sz="2800" dirty="0">
                <a:solidFill>
                  <a:srgbClr val="08A4EC"/>
                </a:solidFill>
                <a:latin typeface="Bahnschrift Light" panose="020B0502040204020203" pitchFamily="34" charset="0"/>
              </a:rPr>
              <a:t>20</a:t>
            </a:r>
            <a:r>
              <a:rPr lang="en-US" sz="2800" dirty="0">
                <a:solidFill>
                  <a:schemeClr val="tx1"/>
                </a:solidFill>
                <a:latin typeface="Bahnschrift Light" panose="020B0502040204020203" pitchFamily="34" charset="0"/>
              </a:rPr>
              <a:t>,00</a:t>
            </a:r>
            <a:r>
              <a:rPr lang="en-US" sz="2800" dirty="0">
                <a:solidFill>
                  <a:srgbClr val="08A4EC"/>
                </a:solidFill>
                <a:latin typeface="Bahnschrift Light" panose="020B0502040204020203" pitchFamily="34" charset="0"/>
              </a:rPr>
              <a:t> </a:t>
            </a:r>
            <a:r>
              <a:rPr lang="en-US" sz="2800" dirty="0">
                <a:solidFill>
                  <a:schemeClr val="tx1"/>
                </a:solidFill>
                <a:latin typeface="Bahnschrift Light" panose="020B0502040204020203" pitchFamily="34" charset="0"/>
              </a:rPr>
              <a:t>€ </a:t>
            </a:r>
            <a:r>
              <a:rPr lang="en-US" sz="1000" dirty="0">
                <a:solidFill>
                  <a:srgbClr val="08A4EC"/>
                </a:solidFill>
                <a:latin typeface="Bahnschrift Light" panose="020B0502040204020203" pitchFamily="34" charset="0"/>
              </a:rPr>
              <a:t>sans</a:t>
            </a:r>
            <a:r>
              <a:rPr lang="en-US" sz="1000" dirty="0">
                <a:solidFill>
                  <a:schemeClr val="tx1"/>
                </a:solidFill>
                <a:latin typeface="Bahnschrift Light" panose="020B0502040204020203" pitchFamily="34" charset="0"/>
              </a:rPr>
              <a:t> engagement</a:t>
            </a:r>
            <a:endParaRPr lang="fr-FR" sz="2800" dirty="0">
              <a:solidFill>
                <a:srgbClr val="08A4EC"/>
              </a:solidFill>
              <a:latin typeface="Bahnschrift Light" panose="020B0502040204020203" pitchFamily="34" charset="0"/>
            </a:endParaRPr>
          </a:p>
        </p:txBody>
      </p:sp>
      <p:pic>
        <p:nvPicPr>
          <p:cNvPr id="16" name="Image 15" descr="Une image contenant texte&#10;&#10;Description générée automatiquement">
            <a:extLst>
              <a:ext uri="{FF2B5EF4-FFF2-40B4-BE49-F238E27FC236}">
                <a16:creationId xmlns:a16="http://schemas.microsoft.com/office/drawing/2014/main" id="{D63F946F-F023-472A-9832-6FBACC48B197}"/>
              </a:ext>
            </a:extLst>
          </p:cNvPr>
          <p:cNvPicPr>
            <a:picLocks noChangeAspect="1"/>
          </p:cNvPicPr>
          <p:nvPr/>
        </p:nvPicPr>
        <p:blipFill>
          <a:blip r:embed="rId7">
            <a:alphaModFix/>
            <a:extLst>
              <a:ext uri="{BEBA8EAE-BF5A-486C-A8C5-ECC9F3942E4B}">
                <a14:imgProps xmlns:a14="http://schemas.microsoft.com/office/drawing/2010/main">
                  <a14:imgLayer r:embed="rId8">
                    <a14:imgEffect>
                      <a14:brightnessContrast bright="-19000" contrast="29000"/>
                    </a14:imgEffect>
                  </a14:imgLayer>
                </a14:imgProps>
              </a:ext>
            </a:extLst>
          </a:blip>
          <a:stretch>
            <a:fillRect/>
          </a:stretch>
        </p:blipFill>
        <p:spPr>
          <a:xfrm>
            <a:off x="8161020" y="4770398"/>
            <a:ext cx="982980" cy="373102"/>
          </a:xfrm>
          <a:prstGeom prst="rect">
            <a:avLst/>
          </a:prstGeom>
          <a:effectLst/>
        </p:spPr>
      </p:pic>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C8106C4197A64CAB0FA3157D45C76D" ma:contentTypeVersion="0" ma:contentTypeDescription="Crée un document." ma:contentTypeScope="" ma:versionID="96ba8e74b1bd872aa92cb37e30583b62">
  <xsd:schema xmlns:xsd="http://www.w3.org/2001/XMLSchema" xmlns:xs="http://www.w3.org/2001/XMLSchema" xmlns:p="http://schemas.microsoft.com/office/2006/metadata/properties" targetNamespace="http://schemas.microsoft.com/office/2006/metadata/properties" ma:root="true" ma:fieldsID="83c25cfcfff36ec562b343780e513c1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5FFA05-B922-48B6-BDB1-D5F1BD5E7C0B}">
  <ds:schemaRefs>
    <ds:schemaRef ds:uri="http://schemas.microsoft.com/sharepoint/v3/contenttype/forms"/>
  </ds:schemaRefs>
</ds:datastoreItem>
</file>

<file path=customXml/itemProps2.xml><?xml version="1.0" encoding="utf-8"?>
<ds:datastoreItem xmlns:ds="http://schemas.openxmlformats.org/officeDocument/2006/customXml" ds:itemID="{275494EF-27C7-40C3-B8E4-EE22BF70F00F}">
  <ds:schemaRefs>
    <ds:schemaRef ds:uri="http://www.w3.org/XML/1998/namespace"/>
    <ds:schemaRef ds:uri="http://purl.org/dc/dcmitype/"/>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BD36AEE4-C8AC-4031-8F6C-8847587E24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2110</TotalTime>
  <Words>515</Words>
  <Application>Microsoft Office PowerPoint</Application>
  <PresentationFormat>Affichage à l'écran (16:9)</PresentationFormat>
  <Paragraphs>118</Paragraphs>
  <Slides>19</Slides>
  <Notes>8</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19</vt:i4>
      </vt:variant>
    </vt:vector>
  </HeadingPairs>
  <TitlesOfParts>
    <vt:vector size="28" baseType="lpstr">
      <vt:lpstr>Roboto Condensed Light</vt:lpstr>
      <vt:lpstr>Dancing Script</vt:lpstr>
      <vt:lpstr>Nunito Light</vt:lpstr>
      <vt:lpstr>Exo 2</vt:lpstr>
      <vt:lpstr>Arial</vt:lpstr>
      <vt:lpstr>Bahnschrift Light</vt:lpstr>
      <vt:lpstr>Fira Sans Extra Condensed Medium</vt:lpstr>
      <vt:lpstr>Calibri</vt:lpstr>
      <vt:lpstr>Tech Newsletter XL by Slidesgo</vt:lpstr>
      <vt:lpstr>Flexbox</vt:lpstr>
      <vt:lpstr>Sommaire</vt:lpstr>
      <vt:lpstr>Flexbox, c’est qui ?</vt:lpstr>
      <vt:lpstr>Présentation PowerPoint</vt:lpstr>
      <vt:lpstr>Présentation PowerPoint</vt:lpstr>
      <vt:lpstr>Flexbox, c’est quoi ?</vt:lpstr>
      <vt:lpstr>Flexbox, c’est quoi ?</vt:lpstr>
      <vt:lpstr>Flexbox, c’est quoi ?</vt:lpstr>
      <vt:lpstr>Les produits</vt:lpstr>
      <vt:lpstr>Présentation PowerPoint</vt:lpstr>
      <vt:lpstr>Présentation PowerPoint</vt:lpstr>
      <vt:lpstr>Présentation PowerPoint</vt:lpstr>
      <vt:lpstr>Présentation PowerPoint</vt:lpstr>
      <vt:lpstr>Comment on s’y adhère?</vt:lpstr>
      <vt:lpstr>Présentation PowerPoint</vt:lpstr>
      <vt:lpstr>Comment on s’y adhère?</vt:lpstr>
      <vt:lpstr>Présentation PowerPoint</vt:lpstr>
      <vt:lpstr>Un site codé à la main quoi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Charte  Graphique </dc:title>
  <cp:lastModifiedBy>Milan Vicentijevic</cp:lastModifiedBy>
  <cp:revision>9</cp:revision>
  <dcterms:modified xsi:type="dcterms:W3CDTF">2022-02-15T14:50:49Z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0x01010093C8106C4197A64CAB0FA3157D45C76D</vt:lpwstr>
  </property>
</Properties>
</file>